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7"/>
  </p:notesMasterIdLst>
  <p:handoutMasterIdLst>
    <p:handoutMasterId r:id="rId68"/>
  </p:handoutMasterIdLst>
  <p:sldIdLst>
    <p:sldId id="279" r:id="rId2"/>
    <p:sldId id="339" r:id="rId3"/>
    <p:sldId id="603" r:id="rId4"/>
    <p:sldId id="604" r:id="rId5"/>
    <p:sldId id="605" r:id="rId6"/>
    <p:sldId id="606" r:id="rId7"/>
    <p:sldId id="609" r:id="rId8"/>
    <p:sldId id="610" r:id="rId9"/>
    <p:sldId id="611" r:id="rId10"/>
    <p:sldId id="612" r:id="rId11"/>
    <p:sldId id="613" r:id="rId12"/>
    <p:sldId id="614" r:id="rId13"/>
    <p:sldId id="615" r:id="rId14"/>
    <p:sldId id="616" r:id="rId15"/>
    <p:sldId id="617" r:id="rId16"/>
    <p:sldId id="618" r:id="rId17"/>
    <p:sldId id="619" r:id="rId18"/>
    <p:sldId id="620" r:id="rId19"/>
    <p:sldId id="637" r:id="rId20"/>
    <p:sldId id="638" r:id="rId21"/>
    <p:sldId id="671" r:id="rId22"/>
    <p:sldId id="640" r:id="rId23"/>
    <p:sldId id="645" r:id="rId24"/>
    <p:sldId id="644" r:id="rId25"/>
    <p:sldId id="647" r:id="rId26"/>
    <p:sldId id="648" r:id="rId27"/>
    <p:sldId id="649" r:id="rId28"/>
    <p:sldId id="650" r:id="rId29"/>
    <p:sldId id="651" r:id="rId30"/>
    <p:sldId id="652" r:id="rId31"/>
    <p:sldId id="653" r:id="rId32"/>
    <p:sldId id="654" r:id="rId33"/>
    <p:sldId id="655" r:id="rId34"/>
    <p:sldId id="656" r:id="rId35"/>
    <p:sldId id="657" r:id="rId36"/>
    <p:sldId id="658" r:id="rId37"/>
    <p:sldId id="660" r:id="rId38"/>
    <p:sldId id="661" r:id="rId39"/>
    <p:sldId id="662" r:id="rId40"/>
    <p:sldId id="663" r:id="rId41"/>
    <p:sldId id="664" r:id="rId42"/>
    <p:sldId id="665" r:id="rId43"/>
    <p:sldId id="666" r:id="rId44"/>
    <p:sldId id="667" r:id="rId45"/>
    <p:sldId id="668" r:id="rId46"/>
    <p:sldId id="670" r:id="rId47"/>
    <p:sldId id="673" r:id="rId48"/>
    <p:sldId id="676" r:id="rId49"/>
    <p:sldId id="674" r:id="rId50"/>
    <p:sldId id="675" r:id="rId51"/>
    <p:sldId id="672" r:id="rId52"/>
    <p:sldId id="689" r:id="rId53"/>
    <p:sldId id="677" r:id="rId54"/>
    <p:sldId id="678" r:id="rId55"/>
    <p:sldId id="679" r:id="rId56"/>
    <p:sldId id="680" r:id="rId57"/>
    <p:sldId id="681" r:id="rId58"/>
    <p:sldId id="682" r:id="rId59"/>
    <p:sldId id="683" r:id="rId60"/>
    <p:sldId id="684" r:id="rId61"/>
    <p:sldId id="685" r:id="rId62"/>
    <p:sldId id="686" r:id="rId63"/>
    <p:sldId id="687" r:id="rId64"/>
    <p:sldId id="688" r:id="rId65"/>
    <p:sldId id="59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2659"/>
    <a:srgbClr val="CDF1FF"/>
    <a:srgbClr val="CCFF66"/>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0" autoAdjust="0"/>
    <p:restoredTop sz="77626" autoAdjust="0"/>
  </p:normalViewPr>
  <p:slideViewPr>
    <p:cSldViewPr snapToGrid="0" snapToObjects="1">
      <p:cViewPr varScale="1">
        <p:scale>
          <a:sx n="38" d="100"/>
          <a:sy n="38" d="100"/>
        </p:scale>
        <p:origin x="675" y="27"/>
      </p:cViewPr>
      <p:guideLst>
        <p:guide orient="horz" pos="2160"/>
        <p:guide pos="2880"/>
      </p:guideLst>
    </p:cSldViewPr>
  </p:slideViewPr>
  <p:outlineViewPr>
    <p:cViewPr>
      <p:scale>
        <a:sx n="33" d="100"/>
        <a:sy n="33" d="100"/>
      </p:scale>
      <p:origin x="0" y="-20160"/>
    </p:cViewPr>
  </p:outlineViewPr>
  <p:notesTextViewPr>
    <p:cViewPr>
      <p:scale>
        <a:sx n="100" d="100"/>
        <a:sy n="100" d="100"/>
      </p:scale>
      <p:origin x="0" y="-237"/>
    </p:cViewPr>
  </p:notesTextViewPr>
  <p:sorterViewPr>
    <p:cViewPr>
      <p:scale>
        <a:sx n="75" d="100"/>
        <a:sy n="75" d="100"/>
      </p:scale>
      <p:origin x="0" y="0"/>
    </p:cViewPr>
  </p:sorterViewPr>
  <p:notesViewPr>
    <p:cSldViewPr snapToGrid="0" snapToObjects="1">
      <p:cViewPr varScale="1">
        <p:scale>
          <a:sx n="85" d="100"/>
          <a:sy n="85" d="100"/>
        </p:scale>
        <p:origin x="218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dirty="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dirty="0" smtClean="0">
              <a:solidFill>
                <a:schemeClr val="accent4">
                  <a:lumMod val="75000"/>
                </a:schemeClr>
              </a:solidFill>
            </a:rPr>
            <a:t>Extract data</a:t>
          </a:r>
          <a:endParaRPr lang="en-US" sz="2800" dirty="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dirty="0" smtClean="0">
              <a:solidFill>
                <a:schemeClr val="accent4">
                  <a:lumMod val="75000"/>
                </a:schemeClr>
              </a:solidFill>
            </a:rPr>
            <a:t>Preprocess data</a:t>
          </a:r>
          <a:endParaRPr lang="en-US" sz="2800" dirty="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dirty="0" smtClean="0">
              <a:solidFill>
                <a:schemeClr val="accent4">
                  <a:lumMod val="75000"/>
                </a:schemeClr>
              </a:solidFill>
            </a:rPr>
            <a:t>Publish data</a:t>
          </a:r>
          <a:endParaRPr lang="en-US" sz="2800" dirty="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207363">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77932">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Extract data</a:t>
          </a:r>
          <a:endParaRPr lang="en-US" sz="2800" kern="1200" dirty="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4545614" y="3846"/>
          <a:ext cx="1751147" cy="709806"/>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4580264" y="38496"/>
        <a:ext cx="1681847" cy="640506"/>
      </dsp:txXfrm>
    </dsp:sp>
    <dsp:sp modelId="{E56AB3B9-D88D-0745-BB50-587E9AE6CCEF}">
      <dsp:nvSpPr>
        <dsp:cNvPr id="0" name=""/>
        <dsp:cNvSpPr/>
      </dsp:nvSpPr>
      <dsp:spPr>
        <a:xfrm>
          <a:off x="2959133" y="358749"/>
          <a:ext cx="4924110" cy="4924110"/>
        </a:xfrm>
        <a:custGeom>
          <a:avLst/>
          <a:gdLst/>
          <a:ahLst/>
          <a:cxnLst/>
          <a:rect l="0" t="0" r="0" b="0"/>
          <a:pathLst>
            <a:path>
              <a:moveTo>
                <a:pt x="3423763" y="195596"/>
              </a:moveTo>
              <a:arcTo wR="2462055" hR="2462055" stAng="17579555" swAng="389891"/>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6029912" y="724965"/>
          <a:ext cx="2264424" cy="709806"/>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6064562" y="759615"/>
        <a:ext cx="2195124" cy="640506"/>
      </dsp:txXfrm>
    </dsp:sp>
    <dsp:sp modelId="{03B8FD38-196D-9D40-BEC5-4075A419C1FA}">
      <dsp:nvSpPr>
        <dsp:cNvPr id="0" name=""/>
        <dsp:cNvSpPr/>
      </dsp:nvSpPr>
      <dsp:spPr>
        <a:xfrm>
          <a:off x="2959133" y="358749"/>
          <a:ext cx="4924110" cy="4924110"/>
        </a:xfrm>
        <a:custGeom>
          <a:avLst/>
          <a:gdLst/>
          <a:ahLst/>
          <a:cxnLst/>
          <a:rect l="0" t="0" r="0" b="0"/>
          <a:pathLst>
            <a:path>
              <a:moveTo>
                <a:pt x="4613112" y="1264278"/>
              </a:moveTo>
              <a:arcTo wR="2462055" hR="2462055" stAng="19853374" swAng="940336"/>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984011" y="2465901"/>
          <a:ext cx="1798463" cy="709806"/>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7018661" y="2500551"/>
        <a:ext cx="1729163" cy="640506"/>
      </dsp:txXfrm>
    </dsp:sp>
    <dsp:sp modelId="{16D3DDAF-1368-444B-92DD-55FB0CF0F9A8}">
      <dsp:nvSpPr>
        <dsp:cNvPr id="0" name=""/>
        <dsp:cNvSpPr/>
      </dsp:nvSpPr>
      <dsp:spPr>
        <a:xfrm>
          <a:off x="3072142" y="-101111"/>
          <a:ext cx="4924110" cy="4924110"/>
        </a:xfrm>
        <a:custGeom>
          <a:avLst/>
          <a:gdLst/>
          <a:ahLst/>
          <a:cxnLst/>
          <a:rect l="0" t="0" r="0" b="0"/>
          <a:pathLst>
            <a:path>
              <a:moveTo>
                <a:pt x="4725774" y="3430192"/>
              </a:moveTo>
              <a:arcTo wR="2462055" hR="2462055" stAng="1389313" swAng="694829"/>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6212109" y="3895819"/>
          <a:ext cx="2031869" cy="709806"/>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6246759" y="3930469"/>
        <a:ext cx="1962569" cy="640506"/>
      </dsp:txXfrm>
    </dsp:sp>
    <dsp:sp modelId="{CA7D0CCB-2F4A-2147-99D7-6124EDEF7568}">
      <dsp:nvSpPr>
        <dsp:cNvPr id="0" name=""/>
        <dsp:cNvSpPr/>
      </dsp:nvSpPr>
      <dsp:spPr>
        <a:xfrm>
          <a:off x="2464390" y="643193"/>
          <a:ext cx="4924110" cy="4924110"/>
        </a:xfrm>
        <a:custGeom>
          <a:avLst/>
          <a:gdLst/>
          <a:ahLst/>
          <a:cxnLst/>
          <a:rect l="0" t="0" r="0" b="0"/>
          <a:pathLst>
            <a:path>
              <a:moveTo>
                <a:pt x="4328162" y="4068093"/>
              </a:moveTo>
              <a:arcTo wR="2462055" hR="2462055" stAng="2442987" swAng="57371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4449670" y="4927956"/>
          <a:ext cx="1943034" cy="709806"/>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dsp:txBody>
      <dsp:txXfrm>
        <a:off x="4484320" y="4962606"/>
        <a:ext cx="1873734" cy="640506"/>
      </dsp:txXfrm>
    </dsp:sp>
    <dsp:sp modelId="{FAA39173-9D76-F540-A4BB-EA2DDB35C6EE}">
      <dsp:nvSpPr>
        <dsp:cNvPr id="0" name=""/>
        <dsp:cNvSpPr/>
      </dsp:nvSpPr>
      <dsp:spPr>
        <a:xfrm>
          <a:off x="3347990" y="568924"/>
          <a:ext cx="4924110" cy="4924110"/>
        </a:xfrm>
        <a:custGeom>
          <a:avLst/>
          <a:gdLst/>
          <a:ahLst/>
          <a:cxnLst/>
          <a:rect l="0" t="0" r="0" b="0"/>
          <a:pathLst>
            <a:path>
              <a:moveTo>
                <a:pt x="996678" y="4440535"/>
              </a:moveTo>
              <a:arcTo wR="2462055" hR="2462055" stAng="7591547" swAng="539780"/>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2701735" y="3952364"/>
          <a:ext cx="1806293" cy="709806"/>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2736385" y="3987014"/>
        <a:ext cx="1736993" cy="640506"/>
      </dsp:txXfrm>
    </dsp:sp>
    <dsp:sp modelId="{5A448FAF-7922-8542-923A-60F953EB65A5}">
      <dsp:nvSpPr>
        <dsp:cNvPr id="0" name=""/>
        <dsp:cNvSpPr/>
      </dsp:nvSpPr>
      <dsp:spPr>
        <a:xfrm>
          <a:off x="2889897" y="36507"/>
          <a:ext cx="4924110" cy="4924110"/>
        </a:xfrm>
        <a:custGeom>
          <a:avLst/>
          <a:gdLst/>
          <a:ahLst/>
          <a:cxnLst/>
          <a:rect l="0" t="0" r="0" b="0"/>
          <a:pathLst>
            <a:path>
              <a:moveTo>
                <a:pt x="377920" y="3772817"/>
              </a:moveTo>
              <a:arcTo wR="2462055" hR="2462055" stAng="8869993" swAng="730701"/>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2060851" y="2465901"/>
          <a:ext cx="1796563" cy="709806"/>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2095501" y="2500551"/>
        <a:ext cx="1727263" cy="640506"/>
      </dsp:txXfrm>
    </dsp:sp>
    <dsp:sp modelId="{F0B0E0CE-0CF8-DC4C-846C-ED9333FC3E07}">
      <dsp:nvSpPr>
        <dsp:cNvPr id="0" name=""/>
        <dsp:cNvSpPr/>
      </dsp:nvSpPr>
      <dsp:spPr>
        <a:xfrm>
          <a:off x="2959133" y="358749"/>
          <a:ext cx="4924110" cy="4924110"/>
        </a:xfrm>
        <a:custGeom>
          <a:avLst/>
          <a:gdLst/>
          <a:ahLst/>
          <a:cxnLst/>
          <a:rect l="0" t="0" r="0" b="0"/>
          <a:pathLst>
            <a:path>
              <a:moveTo>
                <a:pt x="67407" y="1889883"/>
              </a:moveTo>
              <a:arcTo wR="2462055" hR="2462055" stAng="11606290" swAng="940336"/>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2657803" y="724965"/>
          <a:ext cx="2044897" cy="709806"/>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dsp:txBody>
      <dsp:txXfrm>
        <a:off x="2692453" y="759615"/>
        <a:ext cx="1975597" cy="640506"/>
      </dsp:txXfrm>
    </dsp:sp>
    <dsp:sp modelId="{A4D34F84-2C86-BB4A-A32E-9C0C4C83951A}">
      <dsp:nvSpPr>
        <dsp:cNvPr id="0" name=""/>
        <dsp:cNvSpPr/>
      </dsp:nvSpPr>
      <dsp:spPr>
        <a:xfrm>
          <a:off x="2959133" y="358749"/>
          <a:ext cx="4924110" cy="4924110"/>
        </a:xfrm>
        <a:custGeom>
          <a:avLst/>
          <a:gdLst/>
          <a:ahLst/>
          <a:cxnLst/>
          <a:rect l="0" t="0" r="0" b="0"/>
          <a:pathLst>
            <a:path>
              <a:moveTo>
                <a:pt x="1250026" y="318995"/>
              </a:moveTo>
              <a:arcTo wR="2462055" hR="2462055" stAng="14430554" swAng="389891"/>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833CFD-2BC8-AE4D-8A29-5DD404185254}" type="datetimeFigureOut">
              <a:rPr lang="en-US" smtClean="0"/>
              <a:t>10/6/2023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7D0584-4EE8-244F-AF7C-E9B2BDE681CC}" type="slidenum">
              <a:rPr lang="en-US" smtClean="0"/>
              <a:t>‹#›</a:t>
            </a:fld>
            <a:endParaRPr lang="en-US"/>
          </a:p>
        </p:txBody>
      </p:sp>
    </p:spTree>
    <p:extLst>
      <p:ext uri="{BB962C8B-B14F-4D97-AF65-F5344CB8AC3E}">
        <p14:creationId xmlns:p14="http://schemas.microsoft.com/office/powerpoint/2010/main" val="3410434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B6038-47A1-EB4F-B8AE-F425001B0F72}" type="datetimeFigureOut">
              <a:rPr lang="en-US" smtClean="0"/>
              <a:t>10/6/2023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CA06-DAB2-2649-96E2-82E5DB3F7ABA}" type="slidenum">
              <a:rPr lang="en-US" smtClean="0"/>
              <a:t>‹#›</a:t>
            </a:fld>
            <a:endParaRPr lang="en-US"/>
          </a:p>
        </p:txBody>
      </p:sp>
    </p:spTree>
    <p:extLst>
      <p:ext uri="{BB962C8B-B14F-4D97-AF65-F5344CB8AC3E}">
        <p14:creationId xmlns:p14="http://schemas.microsoft.com/office/powerpoint/2010/main" val="15237710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1D7BBE8-99A6-4D75-BE52-982C331EC05C}" type="slidenum">
              <a:rPr lang="en-US"/>
              <a:pPr eaLnBrk="1" hangingPunct="1"/>
              <a:t>4</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90261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features – had that word or not</a:t>
            </a:r>
          </a:p>
          <a:p>
            <a:r>
              <a:rPr lang="en-US" dirty="0" smtClean="0"/>
              <a:t>generated</a:t>
            </a:r>
            <a:r>
              <a:rPr lang="en-US" baseline="0" dirty="0" smtClean="0"/>
              <a:t> feature – had any with “in</a:t>
            </a:r>
          </a:p>
          <a:p>
            <a:endParaRPr lang="en-US" baseline="0" dirty="0" smtClean="0"/>
          </a:p>
          <a:p>
            <a:r>
              <a:rPr lang="en-US" dirty="0" smtClean="0">
                <a:solidFill>
                  <a:srgbClr val="FF0000"/>
                </a:solidFill>
              </a:rPr>
              <a:t>Feature generation – any of initial</a:t>
            </a:r>
            <a:r>
              <a:rPr lang="en-US" baseline="0" dirty="0" smtClean="0">
                <a:solidFill>
                  <a:srgbClr val="FF0000"/>
                </a:solidFill>
              </a:rPr>
              <a:t> features counts as generated feature (e.g., root “invest” is new generated feature denoting use of any of those related words)</a:t>
            </a:r>
          </a:p>
          <a:p>
            <a:r>
              <a:rPr lang="en-US" dirty="0" smtClean="0">
                <a:solidFill>
                  <a:srgbClr val="FF0000"/>
                </a:solidFill>
              </a:rPr>
              <a:t>Feature construction – combining, so</a:t>
            </a:r>
            <a:r>
              <a:rPr lang="en-US" baseline="0" dirty="0" smtClean="0">
                <a:solidFill>
                  <a:srgbClr val="FF0000"/>
                </a:solidFill>
              </a:rPr>
              <a:t> must have one feature AND another feature to have constructed feature (run then eating) </a:t>
            </a:r>
            <a:endParaRPr lang="en-US" dirty="0" smtClean="0"/>
          </a:p>
          <a:p>
            <a:r>
              <a:rPr lang="en-US" baseline="0" dirty="0" smtClean="0"/>
              <a:t>vest”</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48</a:t>
            </a:fld>
            <a:endParaRPr lang="en-US" dirty="0"/>
          </a:p>
        </p:txBody>
      </p:sp>
    </p:spTree>
    <p:extLst>
      <p:ext uri="{BB962C8B-B14F-4D97-AF65-F5344CB8AC3E}">
        <p14:creationId xmlns:p14="http://schemas.microsoft.com/office/powerpoint/2010/main" val="17055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features – showed that expression or not</a:t>
            </a:r>
          </a:p>
          <a:p>
            <a:r>
              <a:rPr lang="en-US" dirty="0" smtClean="0"/>
              <a:t>generated</a:t>
            </a:r>
            <a:r>
              <a:rPr lang="en-US" baseline="0" dirty="0" smtClean="0"/>
              <a:t> feature – had any expression, or count of number of ANY of those expressions</a:t>
            </a:r>
            <a:endParaRPr lang="en-US" dirty="0" smtClean="0"/>
          </a:p>
          <a:p>
            <a:endParaRPr lang="en-US" dirty="0" smtClean="0"/>
          </a:p>
          <a:p>
            <a:r>
              <a:rPr lang="en-US" dirty="0" smtClean="0">
                <a:solidFill>
                  <a:srgbClr val="FF0000"/>
                </a:solidFill>
              </a:rPr>
              <a:t>Feature generation – any of initial</a:t>
            </a:r>
            <a:r>
              <a:rPr lang="en-US" baseline="0" dirty="0" smtClean="0">
                <a:solidFill>
                  <a:srgbClr val="FF0000"/>
                </a:solidFill>
              </a:rPr>
              <a:t> features counts as generated feature (e.g., root “invest” is new generated feature denoting use of any of those related words)</a:t>
            </a:r>
          </a:p>
          <a:p>
            <a:r>
              <a:rPr lang="en-US" dirty="0" smtClean="0">
                <a:solidFill>
                  <a:srgbClr val="FF0000"/>
                </a:solidFill>
              </a:rPr>
              <a:t>Feature construction – combining, so</a:t>
            </a:r>
            <a:r>
              <a:rPr lang="en-US" baseline="0" dirty="0" smtClean="0">
                <a:solidFill>
                  <a:srgbClr val="FF0000"/>
                </a:solidFill>
              </a:rPr>
              <a:t> must have one feature AND another feature to have constructed feature (run then eating) </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49</a:t>
            </a:fld>
            <a:endParaRPr lang="en-US" dirty="0"/>
          </a:p>
        </p:txBody>
      </p:sp>
    </p:spTree>
    <p:extLst>
      <p:ext uri="{BB962C8B-B14F-4D97-AF65-F5344CB8AC3E}">
        <p14:creationId xmlns:p14="http://schemas.microsoft.com/office/powerpoint/2010/main" val="1083853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52</a:t>
            </a:fld>
            <a:endParaRPr lang="en-US" dirty="0"/>
          </a:p>
        </p:txBody>
      </p:sp>
    </p:spTree>
    <p:extLst>
      <p:ext uri="{BB962C8B-B14F-4D97-AF65-F5344CB8AC3E}">
        <p14:creationId xmlns:p14="http://schemas.microsoft.com/office/powerpoint/2010/main" val="1687031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64 games</a:t>
            </a:r>
            <a:r>
              <a:rPr lang="en-US" baseline="0" dirty="0" smtClean="0"/>
              <a:t> --- </a:t>
            </a:r>
            <a:r>
              <a:rPr lang="en-US" dirty="0" smtClean="0"/>
              <a:t>32 countries, each has to play 3 games in group stage before making it the last 16, quarter-finals, semi-finals, third-place play-off and final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54</a:t>
            </a:fld>
            <a:endParaRPr lang="en-US"/>
          </a:p>
        </p:txBody>
      </p:sp>
    </p:spTree>
    <p:extLst>
      <p:ext uri="{BB962C8B-B14F-4D97-AF65-F5344CB8AC3E}">
        <p14:creationId xmlns:p14="http://schemas.microsoft.com/office/powerpoint/2010/main" val="70356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java-based recorder employing Twitter Streaming API and Twitter4J Java library</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55</a:t>
            </a:fld>
            <a:endParaRPr lang="en-US"/>
          </a:p>
        </p:txBody>
      </p:sp>
    </p:spTree>
    <p:extLst>
      <p:ext uri="{BB962C8B-B14F-4D97-AF65-F5344CB8AC3E}">
        <p14:creationId xmlns:p14="http://schemas.microsoft.com/office/powerpoint/2010/main" val="378364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java-based recorder employing Twitter Streaming API and Twitter4J Java library</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56</a:t>
            </a:fld>
            <a:endParaRPr lang="en-US"/>
          </a:p>
        </p:txBody>
      </p:sp>
    </p:spTree>
    <p:extLst>
      <p:ext uri="{BB962C8B-B14F-4D97-AF65-F5344CB8AC3E}">
        <p14:creationId xmlns:p14="http://schemas.microsoft.com/office/powerpoint/2010/main" val="1731799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Publically available, 1% of all world-wide tweets at any moment</a:t>
            </a:r>
          </a:p>
          <a:p>
            <a:r>
              <a:rPr lang="en-US" sz="1200" b="1" i="0" u="none" strike="noStrike" kern="1200" baseline="0" smtClean="0">
                <a:solidFill>
                  <a:schemeClr val="tx1"/>
                </a:solidFill>
                <a:latin typeface="+mn-lt"/>
                <a:ea typeface="+mn-ea"/>
                <a:cs typeface="+mn-cs"/>
              </a:rPr>
              <a:t>Data imputing </a:t>
            </a:r>
            <a:r>
              <a:rPr lang="en-US" sz="1200" b="1" i="0" u="none" strike="noStrike" kern="1200" baseline="0" dirty="0" smtClean="0">
                <a:solidFill>
                  <a:schemeClr val="tx1"/>
                </a:solidFill>
                <a:latin typeface="+mn-lt"/>
                <a:ea typeface="+mn-ea"/>
                <a:cs typeface="+mn-cs"/>
              </a:rPr>
              <a:t>to extrapolate number of tweets</a:t>
            </a:r>
          </a:p>
          <a:p>
            <a:r>
              <a:rPr lang="en-US" sz="1200" b="0" i="0" u="none" strike="noStrike" kern="1200" baseline="0" dirty="0" smtClean="0">
                <a:solidFill>
                  <a:schemeClr val="tx1"/>
                </a:solidFill>
                <a:latin typeface="+mn-lt"/>
                <a:ea typeface="+mn-ea"/>
                <a:cs typeface="+mn-cs"/>
              </a:rPr>
              <a:t>During more popular games, this restriction limited the number of tweets we could capture, so had to adjust for what we lost in our estimates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57</a:t>
            </a:fld>
            <a:endParaRPr lang="en-US"/>
          </a:p>
        </p:txBody>
      </p:sp>
    </p:spTree>
    <p:extLst>
      <p:ext uri="{BB962C8B-B14F-4D97-AF65-F5344CB8AC3E}">
        <p14:creationId xmlns:p14="http://schemas.microsoft.com/office/powerpoint/2010/main" val="406339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Other data we had to extract</a:t>
            </a:r>
            <a:r>
              <a:rPr lang="en-US" b="1" baseline="0" dirty="0" smtClean="0"/>
              <a:t> and align!</a:t>
            </a:r>
            <a:endParaRPr lang="en-US" b="1" dirty="0"/>
          </a:p>
        </p:txBody>
      </p:sp>
      <p:sp>
        <p:nvSpPr>
          <p:cNvPr id="4" name="Slide Number Placeholder 3"/>
          <p:cNvSpPr>
            <a:spLocks noGrp="1"/>
          </p:cNvSpPr>
          <p:nvPr>
            <p:ph type="sldNum" sz="quarter" idx="10"/>
          </p:nvPr>
        </p:nvSpPr>
        <p:spPr/>
        <p:txBody>
          <a:bodyPr/>
          <a:lstStyle/>
          <a:p>
            <a:fld id="{7BF76BF8-756A-0F49-9D78-5B3882037EA2}" type="slidenum">
              <a:rPr lang="en-US" smtClean="0"/>
              <a:t>58</a:t>
            </a:fld>
            <a:endParaRPr lang="en-US"/>
          </a:p>
        </p:txBody>
      </p:sp>
    </p:spTree>
    <p:extLst>
      <p:ext uri="{BB962C8B-B14F-4D97-AF65-F5344CB8AC3E}">
        <p14:creationId xmlns:p14="http://schemas.microsoft.com/office/powerpoint/2010/main" val="1440859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Visualization!</a:t>
            </a:r>
          </a:p>
          <a:p>
            <a:r>
              <a:rPr lang="en-US" b="1" dirty="0" smtClean="0"/>
              <a:t>Time</a:t>
            </a:r>
            <a:r>
              <a:rPr lang="en-US" b="1" baseline="0" dirty="0" smtClean="0"/>
              <a:t> series data!</a:t>
            </a:r>
            <a:endParaRPr lang="en-US" b="1" dirty="0" smtClean="0"/>
          </a:p>
        </p:txBody>
      </p:sp>
      <p:sp>
        <p:nvSpPr>
          <p:cNvPr id="4" name="Slide Number Placeholder 3"/>
          <p:cNvSpPr>
            <a:spLocks noGrp="1"/>
          </p:cNvSpPr>
          <p:nvPr>
            <p:ph type="sldNum" sz="quarter" idx="10"/>
          </p:nvPr>
        </p:nvSpPr>
        <p:spPr/>
        <p:txBody>
          <a:bodyPr/>
          <a:lstStyle/>
          <a:p>
            <a:fld id="{7BF76BF8-756A-0F49-9D78-5B3882037EA2}" type="slidenum">
              <a:rPr lang="en-US" smtClean="0"/>
              <a:t>59</a:t>
            </a:fld>
            <a:endParaRPr lang="en-US"/>
          </a:p>
        </p:txBody>
      </p:sp>
    </p:spTree>
    <p:extLst>
      <p:ext uri="{BB962C8B-B14F-4D97-AF65-F5344CB8AC3E}">
        <p14:creationId xmlns:p14="http://schemas.microsoft.com/office/powerpoint/2010/main" val="363747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Theory from sports economics - Trying to predict when</a:t>
            </a:r>
            <a:r>
              <a:rPr lang="en-US" baseline="0" dirty="0" smtClean="0"/>
              <a:t> will people </a:t>
            </a:r>
            <a:r>
              <a:rPr lang="en-US" sz="2000" b="1" baseline="0" dirty="0" smtClean="0">
                <a:solidFill>
                  <a:srgbClr val="FF0000"/>
                </a:solidFill>
              </a:rPr>
              <a:t>STAY AT A GAME</a:t>
            </a:r>
            <a:r>
              <a:rPr lang="en-US" baseline="0" dirty="0" smtClean="0"/>
              <a:t> – if it becomes a close game, people will want to stay cause they feel good about the game</a:t>
            </a:r>
          </a:p>
          <a:p>
            <a:r>
              <a:rPr lang="en-US" b="1" i="1" baseline="0" dirty="0" smtClean="0"/>
              <a:t>ALTERNATIVELY, If it becomes clear who’s going to win (</a:t>
            </a:r>
            <a:r>
              <a:rPr lang="en-US" b="1" i="1" u="sng" baseline="0" dirty="0" smtClean="0"/>
              <a:t>when they didn’t know before</a:t>
            </a:r>
            <a:r>
              <a:rPr lang="en-US" b="1" i="1" baseline="0" dirty="0" smtClean="0"/>
              <a:t>), people should leave BECAUSE THEY DON’T FEEL AS GOOD ABOUT THE GAME</a:t>
            </a:r>
          </a:p>
          <a:p>
            <a:r>
              <a:rPr lang="en-US" b="0" i="0" baseline="0" dirty="0" smtClean="0"/>
              <a:t>Had very coarse way of looking at it before: they bought a ticket but when they saw the betting odds (its going to be a blowout), they didn’t show up (not go through turnstile)</a:t>
            </a:r>
          </a:p>
          <a:p>
            <a:r>
              <a:rPr lang="en-US" b="0" i="0" baseline="0" dirty="0" smtClean="0"/>
              <a:t> </a:t>
            </a:r>
            <a:r>
              <a:rPr lang="en-US" b="1" i="0" baseline="0" dirty="0" smtClean="0"/>
              <a:t>then in 2010, looked at how many people stopped watching if it became a blowout</a:t>
            </a:r>
            <a:endParaRPr lang="en-US" b="1" i="0" dirty="0"/>
          </a:p>
        </p:txBody>
      </p:sp>
      <p:sp>
        <p:nvSpPr>
          <p:cNvPr id="4" name="Slide Number Placeholder 3"/>
          <p:cNvSpPr>
            <a:spLocks noGrp="1"/>
          </p:cNvSpPr>
          <p:nvPr>
            <p:ph type="sldNum" sz="quarter" idx="10"/>
          </p:nvPr>
        </p:nvSpPr>
        <p:spPr/>
        <p:txBody>
          <a:bodyPr/>
          <a:lstStyle/>
          <a:p>
            <a:fld id="{301269DC-C97E-6649-8713-79F5CB2CE0EC}" type="slidenum">
              <a:rPr lang="en-US" smtClean="0"/>
              <a:t>61</a:t>
            </a:fld>
            <a:endParaRPr lang="en-US"/>
          </a:p>
        </p:txBody>
      </p:sp>
    </p:spTree>
    <p:extLst>
      <p:ext uri="{BB962C8B-B14F-4D97-AF65-F5344CB8AC3E}">
        <p14:creationId xmlns:p14="http://schemas.microsoft.com/office/powerpoint/2010/main" val="212954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1D7BBE8-99A6-4D75-BE52-982C331EC05C}" type="slidenum">
              <a:rPr lang="en-US"/>
              <a:pPr eaLnBrk="1" hangingPunct="1"/>
              <a:t>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76218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 game that was not 1 to 1</a:t>
            </a:r>
            <a:endParaRPr lang="en-US" dirty="0"/>
          </a:p>
        </p:txBody>
      </p:sp>
      <p:sp>
        <p:nvSpPr>
          <p:cNvPr id="4" name="Slide Number Placeholder 3"/>
          <p:cNvSpPr>
            <a:spLocks noGrp="1"/>
          </p:cNvSpPr>
          <p:nvPr>
            <p:ph type="sldNum" sz="quarter" idx="10"/>
          </p:nvPr>
        </p:nvSpPr>
        <p:spPr/>
        <p:txBody>
          <a:bodyPr/>
          <a:lstStyle/>
          <a:p>
            <a:fld id="{301269DC-C97E-6649-8713-79F5CB2CE0EC}" type="slidenum">
              <a:rPr lang="en-US" smtClean="0"/>
              <a:t>63</a:t>
            </a:fld>
            <a:endParaRPr lang="en-US"/>
          </a:p>
        </p:txBody>
      </p:sp>
    </p:spTree>
    <p:extLst>
      <p:ext uri="{BB962C8B-B14F-4D97-AF65-F5344CB8AC3E}">
        <p14:creationId xmlns:p14="http://schemas.microsoft.com/office/powerpoint/2010/main" val="4014508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Theory from sports economics - Trying to predict when</a:t>
            </a:r>
            <a:r>
              <a:rPr lang="en-US" baseline="0" dirty="0" smtClean="0"/>
              <a:t> will people </a:t>
            </a:r>
            <a:r>
              <a:rPr lang="en-US" sz="2000" b="1" baseline="0" dirty="0" smtClean="0">
                <a:solidFill>
                  <a:srgbClr val="FF0000"/>
                </a:solidFill>
              </a:rPr>
              <a:t>STAY AT A GAME</a:t>
            </a:r>
            <a:r>
              <a:rPr lang="en-US" baseline="0" dirty="0" smtClean="0"/>
              <a:t> – if it becomes a close game, people will want to stay cause they feel good about the game</a:t>
            </a:r>
          </a:p>
          <a:p>
            <a:r>
              <a:rPr lang="en-US" b="1" i="1" baseline="0" dirty="0" smtClean="0"/>
              <a:t>ALTERNATIVELY, If it becomes clear who’s going to win (</a:t>
            </a:r>
            <a:r>
              <a:rPr lang="en-US" b="1" i="1" u="sng" baseline="0" dirty="0" smtClean="0"/>
              <a:t>when they didn’t know before</a:t>
            </a:r>
            <a:r>
              <a:rPr lang="en-US" b="1" i="1" baseline="0" dirty="0" smtClean="0"/>
              <a:t>), people should leave BECAUSE THEY DON’T FEEL AS GOOD ABOUT THE GAME</a:t>
            </a:r>
          </a:p>
          <a:p>
            <a:r>
              <a:rPr lang="en-US" b="0" i="0" baseline="0" dirty="0" smtClean="0"/>
              <a:t>Had very coarse way of looking at it before: they bought a ticket but when they saw the betting odds (its going to be a blowout), they didn’t show up (not go through turnstile)</a:t>
            </a:r>
          </a:p>
          <a:p>
            <a:r>
              <a:rPr lang="en-US" b="0" i="0" baseline="0" dirty="0" smtClean="0"/>
              <a:t> </a:t>
            </a:r>
            <a:r>
              <a:rPr lang="en-US" b="1" i="0" baseline="0" dirty="0" smtClean="0"/>
              <a:t>then in 2010, looked at how many people stopped watching if it became a blowout</a:t>
            </a:r>
            <a:endParaRPr lang="en-US" b="1" i="0" dirty="0"/>
          </a:p>
        </p:txBody>
      </p:sp>
      <p:sp>
        <p:nvSpPr>
          <p:cNvPr id="4" name="Slide Number Placeholder 3"/>
          <p:cNvSpPr>
            <a:spLocks noGrp="1"/>
          </p:cNvSpPr>
          <p:nvPr>
            <p:ph type="sldNum" sz="quarter" idx="10"/>
          </p:nvPr>
        </p:nvSpPr>
        <p:spPr/>
        <p:txBody>
          <a:bodyPr/>
          <a:lstStyle/>
          <a:p>
            <a:fld id="{301269DC-C97E-6649-8713-79F5CB2CE0EC}" type="slidenum">
              <a:rPr lang="en-US" smtClean="0"/>
              <a:t>64</a:t>
            </a:fld>
            <a:endParaRPr lang="en-US"/>
          </a:p>
        </p:txBody>
      </p:sp>
    </p:spTree>
    <p:extLst>
      <p:ext uri="{BB962C8B-B14F-4D97-AF65-F5344CB8AC3E}">
        <p14:creationId xmlns:p14="http://schemas.microsoft.com/office/powerpoint/2010/main" val="121734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2306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ahoma" panose="020B0604030504040204" pitchFamily="34" charset="0"/>
                <a:ea typeface="ＭＳ Ｐゴシック" panose="020B0600070205080204" pitchFamily="34" charset="-128"/>
              </a:defRPr>
            </a:lvl1pPr>
            <a:lvl2pPr marL="742950" indent="-285750">
              <a:defRPr sz="3200">
                <a:solidFill>
                  <a:schemeClr val="tx1"/>
                </a:solidFill>
                <a:latin typeface="Tahoma" panose="020B0604030504040204" pitchFamily="34" charset="0"/>
                <a:ea typeface="ＭＳ Ｐゴシック" panose="020B0600070205080204" pitchFamily="34" charset="-128"/>
              </a:defRPr>
            </a:lvl2pPr>
            <a:lvl3pPr marL="1143000" indent="-228600">
              <a:defRPr sz="3200">
                <a:solidFill>
                  <a:schemeClr val="tx1"/>
                </a:solidFill>
                <a:latin typeface="Tahoma" panose="020B0604030504040204" pitchFamily="34" charset="0"/>
                <a:ea typeface="ＭＳ Ｐゴシック" panose="020B0600070205080204" pitchFamily="34" charset="-128"/>
              </a:defRPr>
            </a:lvl3pPr>
            <a:lvl4pPr marL="1600200" indent="-228600">
              <a:defRPr sz="3200">
                <a:solidFill>
                  <a:schemeClr val="tx1"/>
                </a:solidFill>
                <a:latin typeface="Tahoma" panose="020B0604030504040204" pitchFamily="34" charset="0"/>
                <a:ea typeface="ＭＳ Ｐゴシック" panose="020B0600070205080204" pitchFamily="34" charset="-128"/>
              </a:defRPr>
            </a:lvl4pPr>
            <a:lvl5pPr marL="2057400" indent="-228600">
              <a:defRPr sz="32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Tahoma" panose="020B0604030504040204" pitchFamily="34" charset="0"/>
                <a:ea typeface="ＭＳ Ｐゴシック" panose="020B0600070205080204" pitchFamily="34" charset="-128"/>
              </a:defRPr>
            </a:lvl9pPr>
          </a:lstStyle>
          <a:p>
            <a:fld id="{61D9166B-17B2-426F-97ED-13AC50D5F62E}" type="slidenum">
              <a:rPr lang="en-US" altLang="en-US" sz="1200" smtClean="0">
                <a:latin typeface="Arial" panose="020B0604020202020204" pitchFamily="34" charset="0"/>
              </a:rPr>
              <a:pPr/>
              <a:t>17</a:t>
            </a:fld>
            <a:endParaRPr lang="en-US" altLang="en-US" sz="1200" smtClean="0">
              <a:latin typeface="Arial" panose="020B0604020202020204"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3219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CA06-DAB2-2649-96E2-82E5DB3F7ABA}" type="slidenum">
              <a:rPr lang="en-US" smtClean="0"/>
              <a:t>18</a:t>
            </a:fld>
            <a:endParaRPr lang="en-US"/>
          </a:p>
        </p:txBody>
      </p:sp>
    </p:spTree>
    <p:extLst>
      <p:ext uri="{BB962C8B-B14F-4D97-AF65-F5344CB8AC3E}">
        <p14:creationId xmlns:p14="http://schemas.microsoft.com/office/powerpoint/2010/main" val="390301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an unreliable measure, you get error, then even</a:t>
            </a:r>
            <a:r>
              <a:rPr lang="en-US" baseline="0" dirty="0" smtClean="0"/>
              <a:t> if you have a near perfect correlation (in reality) between two items, the observed correlation cant actually be that high. To the extent that there is error in measurement, it limits the size the correlation can be (you can actually calculate this, maximum correlation from attenuation due to unreliability </a:t>
            </a:r>
          </a:p>
          <a:p>
            <a:r>
              <a:rPr lang="en-US" baseline="0" dirty="0" smtClean="0"/>
              <a:t>How can minimize error? Discuss …. Can control obvious errors </a:t>
            </a:r>
            <a:r>
              <a:rPr lang="en-US" baseline="0" smtClean="0"/>
              <a:t>-&gt; clean data:::</a:t>
            </a:r>
            <a:endParaRPr lang="en-US" baseline="0" dirty="0" smtClean="0"/>
          </a:p>
        </p:txBody>
      </p:sp>
      <p:sp>
        <p:nvSpPr>
          <p:cNvPr id="4" name="Slide Number Placeholder 3"/>
          <p:cNvSpPr>
            <a:spLocks noGrp="1"/>
          </p:cNvSpPr>
          <p:nvPr>
            <p:ph type="sldNum" sz="quarter" idx="10"/>
          </p:nvPr>
        </p:nvSpPr>
        <p:spPr/>
        <p:txBody>
          <a:bodyPr/>
          <a:lstStyle/>
          <a:p>
            <a:fld id="{9F5BCA06-DAB2-2649-96E2-82E5DB3F7ABA}" type="slidenum">
              <a:rPr lang="en-US" smtClean="0"/>
              <a:t>20</a:t>
            </a:fld>
            <a:endParaRPr lang="en-US"/>
          </a:p>
        </p:txBody>
      </p:sp>
    </p:spTree>
    <p:extLst>
      <p:ext uri="{BB962C8B-B14F-4D97-AF65-F5344CB8AC3E}">
        <p14:creationId xmlns:p14="http://schemas.microsoft.com/office/powerpoint/2010/main" val="1855628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have a database</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33</a:t>
            </a:fld>
            <a:endParaRPr lang="en-US" dirty="0"/>
          </a:p>
        </p:txBody>
      </p:sp>
    </p:spTree>
    <p:extLst>
      <p:ext uri="{BB962C8B-B14F-4D97-AF65-F5344CB8AC3E}">
        <p14:creationId xmlns:p14="http://schemas.microsoft.com/office/powerpoint/2010/main" val="127597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publish a scientific paper based on that, its also important to not just list your results, but </a:t>
            </a:r>
            <a:r>
              <a:rPr lang="en-US" b="1" baseline="0" dirty="0" smtClean="0"/>
              <a:t>explain</a:t>
            </a:r>
            <a:r>
              <a:rPr lang="en-US" baseline="0" dirty="0" smtClean="0"/>
              <a:t> them. </a:t>
            </a:r>
            <a:r>
              <a:rPr lang="en-US" b="1" baseline="0" dirty="0" smtClean="0"/>
              <a:t>DATA ARE</a:t>
            </a:r>
            <a:r>
              <a:rPr lang="en-US" baseline="0" dirty="0" smtClean="0"/>
              <a:t>, but we must </a:t>
            </a:r>
            <a:r>
              <a:rPr lang="en-US" b="1" i="0" baseline="0" dirty="0" smtClean="0"/>
              <a:t>interpret</a:t>
            </a:r>
            <a:r>
              <a:rPr lang="en-US" baseline="0" dirty="0" smtClean="0"/>
              <a:t> them as well… so provide evidence from your research (</a:t>
            </a:r>
            <a:r>
              <a:rPr lang="en-US" b="1" baseline="0" dirty="0" smtClean="0"/>
              <a:t>drilling down to details</a:t>
            </a:r>
            <a:r>
              <a:rPr lang="en-US" baseline="0" dirty="0" smtClean="0"/>
              <a:t>) and/or others to justify your </a:t>
            </a:r>
            <a:r>
              <a:rPr lang="en-US" b="1" baseline="0" dirty="0" smtClean="0"/>
              <a:t>explanations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40</a:t>
            </a:fld>
            <a:endParaRPr lang="en-US" dirty="0"/>
          </a:p>
        </p:txBody>
      </p:sp>
    </p:spTree>
    <p:extLst>
      <p:ext uri="{BB962C8B-B14F-4D97-AF65-F5344CB8AC3E}">
        <p14:creationId xmlns:p14="http://schemas.microsoft.com/office/powerpoint/2010/main" val="291891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76BF8-756A-0F49-9D78-5B3882037EA2}" type="slidenum">
              <a:rPr lang="en-US" smtClean="0"/>
              <a:t>47</a:t>
            </a:fld>
            <a:endParaRPr lang="en-US" dirty="0"/>
          </a:p>
        </p:txBody>
      </p:sp>
    </p:spTree>
    <p:extLst>
      <p:ext uri="{BB962C8B-B14F-4D97-AF65-F5344CB8AC3E}">
        <p14:creationId xmlns:p14="http://schemas.microsoft.com/office/powerpoint/2010/main" val="395206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FB0BD8B-7112-4ACE-9AE4-3B1BEC649567}" type="datetime1">
              <a:rPr lang="en-US" smtClean="0"/>
              <a:t>10/6/2023</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B8B0D93-7DC6-4479-9798-45DFE39B1B32}" type="datetime1">
              <a:rPr lang="en-US" smtClean="0"/>
              <a:t>10/6/2023</a:t>
            </a:fld>
            <a:endParaRPr lang="en-US"/>
          </a:p>
        </p:txBody>
      </p:sp>
      <p:sp>
        <p:nvSpPr>
          <p:cNvPr id="3" name="Footer Placeholder 2"/>
          <p:cNvSpPr>
            <a:spLocks noGrp="1"/>
          </p:cNvSpPr>
          <p:nvPr>
            <p:ph type="ftr" sz="quarter" idx="11"/>
          </p:nvPr>
        </p:nvSpPr>
        <p:spPr>
          <a:xfrm>
            <a:off x="5789613"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smtClean="0"/>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09CA4861-77EE-4D98-B1D5-F7F8399D3BE1}"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DB2457E0-D5A7-46F6-AC22-F24E2BDF926C}"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0924E9FB-876A-46CB-8835-C3C1E5D73ABD}"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smtClean="0"/>
              <a:t>Click icon to add picture</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8F2FE5D-5643-4E56-92FA-0B1D56845FA1}" type="datetime1">
              <a:rPr lang="en-US" smtClean="0"/>
              <a:t>10/6/2023</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961D3-77C8-419A-8F12-ED303CB8257C}" type="datetime1">
              <a:rPr lang="en-US" smtClean="0"/>
              <a:t>10/6/2023</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7F47459E-6CBF-42B1-A2BD-F86ADA4C7C20}" type="datetime1">
              <a:rPr lang="en-US" smtClean="0"/>
              <a:t>10/6/2023</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60703D0-4C83-41DD-BF0E-DE47C8FEC7BE}" type="datetime1">
              <a:rPr lang="en-US" smtClean="0"/>
              <a:t>10/6/2023</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EBF96740-B5C6-45A0-A28E-F52B7D3FDCB4}" type="slidenum">
              <a:rPr lang="en-US"/>
              <a:pPr>
                <a:defRPr/>
              </a:pPr>
              <a:t>‹#›</a:t>
            </a:fld>
            <a:endParaRPr lang="en-US"/>
          </a:p>
        </p:txBody>
      </p:sp>
    </p:spTree>
    <p:extLst>
      <p:ext uri="{BB962C8B-B14F-4D97-AF65-F5344CB8AC3E}">
        <p14:creationId xmlns:p14="http://schemas.microsoft.com/office/powerpoint/2010/main" val="507040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E1AF0917-6BB7-4AC6-BFC1-9CD78EFE8E71}" type="datetime1">
              <a:rPr lang="en-US" smtClean="0"/>
              <a:t>10/6/2023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B837519-8EF1-4F98-A16F-00FC38E56CB4}" type="slidenum">
              <a:rPr lang="en-US"/>
              <a:pPr>
                <a:defRPr/>
              </a:pPr>
              <a:t>‹#›</a:t>
            </a:fld>
            <a:endParaRPr lang="en-US"/>
          </a:p>
        </p:txBody>
      </p:sp>
    </p:spTree>
    <p:extLst>
      <p:ext uri="{BB962C8B-B14F-4D97-AF65-F5344CB8AC3E}">
        <p14:creationId xmlns:p14="http://schemas.microsoft.com/office/powerpoint/2010/main" val="334124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1684103" y="5307014"/>
            <a:ext cx="5775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800" dirty="0" smtClean="0">
                <a:solidFill>
                  <a:srgbClr val="FFFFFF"/>
                </a:solidFill>
                <a:latin typeface="Helvetica" pitchFamily="34" charset="0"/>
                <a:cs typeface="Helvetica" pitchFamily="34" charset="0"/>
              </a:rPr>
              <a:t>The work depicted here was sponsored by the U.S. Army. Statements and opinions expressed do not necessarily reflect the position or the policy of the United States Government, and no official endorsement should be inferred.</a:t>
            </a:r>
          </a:p>
        </p:txBody>
      </p:sp>
    </p:spTree>
    <p:extLst>
      <p:ext uri="{BB962C8B-B14F-4D97-AF65-F5344CB8AC3E}">
        <p14:creationId xmlns:p14="http://schemas.microsoft.com/office/powerpoint/2010/main" val="25872550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6CD5A4A-27F2-4A6F-AA8E-7C718245C4A5}" type="datetime1">
              <a:rPr lang="en-US" smtClean="0"/>
              <a:t>10/6/2023</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291311B1-0C5B-416E-B447-7995745478FE}" type="datetime1">
              <a:rPr lang="en-US" smtClean="0"/>
              <a:t>10/6/2023</a:t>
            </a:fld>
            <a:endParaRPr lang="en-US"/>
          </a:p>
        </p:txBody>
      </p:sp>
      <p:sp>
        <p:nvSpPr>
          <p:cNvPr id="5" name="Footer Placeholder 4"/>
          <p:cNvSpPr>
            <a:spLocks noGrp="1"/>
          </p:cNvSpPr>
          <p:nvPr>
            <p:ph type="ftr" sz="quarter" idx="11"/>
          </p:nvPr>
        </p:nvSpPr>
        <p:spPr>
          <a:xfrm>
            <a:off x="7238999" y="6356350"/>
            <a:ext cx="144621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F304868-E0BD-45FD-8743-0513B8D1AE3D}"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0228A728-BC12-4758-ACF4-8A973A34A2A4}" type="datetime1">
              <a:rPr lang="en-US" smtClean="0"/>
              <a:t>10/6/2023</a:t>
            </a:fld>
            <a:endParaRPr lang="en-US"/>
          </a:p>
        </p:txBody>
      </p:sp>
      <p:sp>
        <p:nvSpPr>
          <p:cNvPr id="8" name="Footer Placeholder 7"/>
          <p:cNvSpPr>
            <a:spLocks noGrp="1"/>
          </p:cNvSpPr>
          <p:nvPr>
            <p:ph type="ftr" sz="quarter" idx="11"/>
          </p:nvPr>
        </p:nvSpPr>
        <p:spPr>
          <a:xfrm>
            <a:off x="5789613"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0F525EB-A701-4E51-A4E9-9997FDE6A923}"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0E9F45F-4530-459E-A5B6-121F9E99A44C}"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608ADE7-9F52-413C-8B00-23E7A2C31371}" type="datetime1">
              <a:rPr lang="en-US" smtClean="0"/>
              <a:t>10/6/2023</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225B7A0-DB19-4B36-93FA-549312077482}" type="datetime1">
              <a:rPr lang="en-US" smtClean="0"/>
              <a:t>10/6/2023</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6" name="Slide Number Placeholder 5"/>
          <p:cNvSpPr>
            <a:spLocks noGrp="1"/>
          </p:cNvSpPr>
          <p:nvPr>
            <p:ph type="sldNum" sz="quarter" idx="4"/>
          </p:nvPr>
        </p:nvSpPr>
        <p:spPr>
          <a:xfrm>
            <a:off x="8659951" y="6504317"/>
            <a:ext cx="533400" cy="365125"/>
          </a:xfrm>
          <a:prstGeom prst="rect">
            <a:avLst/>
          </a:prstGeom>
        </p:spPr>
        <p:txBody>
          <a:bodyPr vert="horz" lIns="91440" tIns="45720" rIns="91440" bIns="45720" rtlCol="0" anchor="ctr"/>
          <a:lstStyle>
            <a:lvl1pPr algn="ctr">
              <a:defRPr sz="1000" b="1">
                <a:solidFill>
                  <a:schemeClr val="tx1">
                    <a:lumMod val="50000"/>
                    <a:lumOff val="50000"/>
                  </a:schemeClr>
                </a:solidFill>
              </a:defRPr>
            </a:lvl1pPr>
          </a:lstStyle>
          <a:p>
            <a:fld id="{9F2F5E10-5301-4EE6-90D2-A6C4A3F62B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80" r:id="rId18"/>
    <p:sldLayoutId id="2147483681" r:id="rId19"/>
  </p:sldLayoutIdLst>
  <p:hf hdr="0" ftr="0" dt="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7.xml"/><Relationship Id="rId5" Type="http://schemas.openxmlformats.org/officeDocument/2006/relationships/image" Target="../media/image14.gif"/><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7.xml"/><Relationship Id="rId5" Type="http://schemas.openxmlformats.org/officeDocument/2006/relationships/image" Target="../media/image18.jpeg"/><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9.gif"/><Relationship Id="rId1" Type="http://schemas.openxmlformats.org/officeDocument/2006/relationships/slideLayout" Target="../slideLayouts/slideLayout17.xml"/><Relationship Id="rId6" Type="http://schemas.openxmlformats.org/officeDocument/2006/relationships/image" Target="../media/image22.jpeg"/><Relationship Id="rId5" Type="http://schemas.openxmlformats.org/officeDocument/2006/relationships/image" Target="../media/image21.wmf"/><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1562100"/>
            <a:ext cx="8228013" cy="2451100"/>
          </a:xfrm>
        </p:spPr>
        <p:txBody>
          <a:bodyPr>
            <a:noAutofit/>
          </a:bodyPr>
          <a:lstStyle/>
          <a:p>
            <a:r>
              <a:rPr lang="en-US" sz="4800" dirty="0" smtClean="0"/>
              <a:t>Validity</a:t>
            </a:r>
          </a:p>
        </p:txBody>
      </p:sp>
      <p:sp>
        <p:nvSpPr>
          <p:cNvPr id="5" name="TextBox 4"/>
          <p:cNvSpPr txBox="1"/>
          <p:nvPr/>
        </p:nvSpPr>
        <p:spPr>
          <a:xfrm>
            <a:off x="3313650" y="5960534"/>
            <a:ext cx="2515112" cy="830997"/>
          </a:xfrm>
          <a:prstGeom prst="rect">
            <a:avLst/>
          </a:prstGeom>
          <a:noFill/>
        </p:spPr>
        <p:txBody>
          <a:bodyPr wrap="none" rtlCol="0">
            <a:spAutoFit/>
          </a:bodyPr>
          <a:lstStyle/>
          <a:p>
            <a:pPr algn="ctr"/>
            <a:r>
              <a:rPr lang="en-US" sz="2400" b="1" dirty="0">
                <a:solidFill>
                  <a:srgbClr val="265993"/>
                </a:solidFill>
              </a:rPr>
              <a:t>Gale Lucas</a:t>
            </a:r>
          </a:p>
          <a:p>
            <a:pPr algn="ctr"/>
            <a:r>
              <a:rPr lang="en-US" sz="2400" dirty="0">
                <a:solidFill>
                  <a:srgbClr val="265993"/>
                </a:solidFill>
              </a:rPr>
              <a:t>lucas@ict.usc.edu</a:t>
            </a:r>
          </a:p>
        </p:txBody>
      </p:sp>
    </p:spTree>
    <p:extLst>
      <p:ext uri="{BB962C8B-B14F-4D97-AF65-F5344CB8AC3E}">
        <p14:creationId xmlns:p14="http://schemas.microsoft.com/office/powerpoint/2010/main" val="33719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81" name="Picture 5" descr="j040004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33975" y="4525156"/>
            <a:ext cx="2819400"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2"/>
          <p:cNvSpPr>
            <a:spLocks noGrp="1" noChangeArrowheads="1"/>
          </p:cNvSpPr>
          <p:nvPr>
            <p:ph type="title"/>
          </p:nvPr>
        </p:nvSpPr>
        <p:spPr>
          <a:xfrm>
            <a:off x="0" y="274638"/>
            <a:ext cx="9144000" cy="1143000"/>
          </a:xfrm>
        </p:spPr>
        <p:txBody>
          <a:bodyPr/>
          <a:lstStyle/>
          <a:p>
            <a:r>
              <a:rPr lang="en-US" altLang="en-US" dirty="0" smtClean="0"/>
              <a:t>Solutions in experimental research</a:t>
            </a:r>
          </a:p>
        </p:txBody>
      </p:sp>
      <p:sp>
        <p:nvSpPr>
          <p:cNvPr id="306179" name="Rectangle 3"/>
          <p:cNvSpPr>
            <a:spLocks noGrp="1" noChangeArrowheads="1"/>
          </p:cNvSpPr>
          <p:nvPr>
            <p:ph type="body" sz="half" idx="1"/>
          </p:nvPr>
        </p:nvSpPr>
        <p:spPr>
          <a:xfrm>
            <a:off x="142875" y="2313624"/>
            <a:ext cx="8686800" cy="5029200"/>
          </a:xfrm>
        </p:spPr>
        <p:txBody>
          <a:bodyPr/>
          <a:lstStyle/>
          <a:p>
            <a:r>
              <a:rPr lang="en-US" altLang="en-US" dirty="0" smtClean="0"/>
              <a:t>2. Other additional conditions that </a:t>
            </a:r>
            <a:r>
              <a:rPr lang="en-US" altLang="en-US" i="1" dirty="0" smtClean="0"/>
              <a:t>manipulate </a:t>
            </a:r>
            <a:r>
              <a:rPr lang="en-US" altLang="en-US" dirty="0" smtClean="0"/>
              <a:t>these confounds</a:t>
            </a:r>
          </a:p>
          <a:p>
            <a:pPr lvl="1"/>
            <a:r>
              <a:rPr lang="en-US" altLang="en-US" sz="2400" dirty="0" smtClean="0"/>
              <a:t>Pain</a:t>
            </a:r>
          </a:p>
          <a:p>
            <a:pPr lvl="1"/>
            <a:r>
              <a:rPr lang="en-US" altLang="en-US" sz="2400" dirty="0" smtClean="0"/>
              <a:t>Negativity</a:t>
            </a:r>
          </a:p>
          <a:p>
            <a:pPr lvl="1"/>
            <a:r>
              <a:rPr lang="en-US" altLang="en-US" dirty="0" smtClean="0"/>
              <a:t>If they don’t increase social sensitivity but rejection condition does…</a:t>
            </a:r>
            <a:endParaRPr lang="en-US" altLang="en-US" u="sng" dirty="0" smtClean="0"/>
          </a:p>
          <a:p>
            <a:pPr lvl="1"/>
            <a:r>
              <a:rPr lang="en-US" altLang="en-US" sz="2400" u="sng" dirty="0" smtClean="0"/>
              <a:t>Mood?</a:t>
            </a:r>
            <a:endParaRPr lang="en-US" altLang="en-US" sz="2400" dirty="0" smtClean="0"/>
          </a:p>
          <a:p>
            <a:pPr lvl="1"/>
            <a:r>
              <a:rPr lang="en-US" altLang="en-US" sz="2400" u="sng" dirty="0" smtClean="0"/>
              <a:t>Anxiety?</a:t>
            </a:r>
          </a:p>
          <a:p>
            <a:pPr lvl="1"/>
            <a:endParaRPr lang="en-US" altLang="en-US" sz="2400" dirty="0" smtClean="0"/>
          </a:p>
        </p:txBody>
      </p:sp>
      <p:pic>
        <p:nvPicPr>
          <p:cNvPr id="306180" name="Picture 4" descr="j0425239"/>
          <p:cNvPicPr>
            <a:picLocks noGrp="1" noChangeAspect="1" noChangeArrowheads="1"/>
          </p:cNvPicPr>
          <p:nvPr>
            <p:ph sz="quarter" idx="2"/>
          </p:nvPr>
        </p:nvPicPr>
        <p:blipFill>
          <a:blip r:embed="rId3" cstate="email">
            <a:extLst>
              <a:ext uri="{28A0092B-C50C-407E-A947-70E740481C1C}">
                <a14:useLocalDpi xmlns:a14="http://schemas.microsoft.com/office/drawing/2010/main" val="0"/>
              </a:ext>
            </a:extLst>
          </a:blip>
          <a:srcRect/>
          <a:stretch>
            <a:fillRect/>
          </a:stretch>
        </p:blipFill>
        <p:spPr>
          <a:xfrm>
            <a:off x="7467600" y="3984774"/>
            <a:ext cx="1676400" cy="24663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6182" name="Picture 6" descr="j0295945"/>
          <p:cNvPicPr>
            <a:picLocks noGrp="1" noChangeAspect="1" noChangeArrowheads="1"/>
          </p:cNvPicPr>
          <p:nvPr>
            <p:ph sz="quarter" idx="3"/>
          </p:nvPr>
        </p:nvPicPr>
        <p:blipFill>
          <a:blip r:embed="rId4" cstate="email">
            <a:extLst>
              <a:ext uri="{28A0092B-C50C-407E-A947-70E740481C1C}">
                <a14:useLocalDpi xmlns:a14="http://schemas.microsoft.com/office/drawing/2010/main" val="0"/>
              </a:ext>
            </a:extLst>
          </a:blip>
          <a:srcRect/>
          <a:stretch>
            <a:fillRect/>
          </a:stretch>
        </p:blipFill>
        <p:spPr>
          <a:xfrm>
            <a:off x="2876550" y="4560094"/>
            <a:ext cx="2286000" cy="1808136"/>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6183" name="Picture 7" descr="j0236315"/>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4560094"/>
            <a:ext cx="7334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10</a:t>
            </a:fld>
            <a:endParaRPr lang="en-US"/>
          </a:p>
        </p:txBody>
      </p:sp>
    </p:spTree>
    <p:extLst>
      <p:ext uri="{BB962C8B-B14F-4D97-AF65-F5344CB8AC3E}">
        <p14:creationId xmlns:p14="http://schemas.microsoft.com/office/powerpoint/2010/main" val="335050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61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61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617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617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61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617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06183"/>
                                        </p:tgtEl>
                                        <p:attrNameLst>
                                          <p:attrName>style.visibility</p:attrName>
                                        </p:attrNameLst>
                                      </p:cBhvr>
                                      <p:to>
                                        <p:strVal val="visible"/>
                                      </p:to>
                                    </p:set>
                                  </p:childTnLst>
                                </p:cTn>
                              </p:par>
                              <p:par>
                                <p:cTn id="29" presetID="2" presetClass="exit" presetSubtype="4" fill="hold" nodeType="withEffect">
                                  <p:stCondLst>
                                    <p:cond delay="0"/>
                                  </p:stCondLst>
                                  <p:childTnLst>
                                    <p:anim calcmode="lin" valueType="num">
                                      <p:cBhvr additive="base">
                                        <p:cTn id="30" dur="5000"/>
                                        <p:tgtEl>
                                          <p:spTgt spid="306183"/>
                                        </p:tgtEl>
                                        <p:attrNameLst>
                                          <p:attrName>ppt_x</p:attrName>
                                        </p:attrNameLst>
                                      </p:cBhvr>
                                      <p:tavLst>
                                        <p:tav tm="0">
                                          <p:val>
                                            <p:strVal val="ppt_x"/>
                                          </p:val>
                                        </p:tav>
                                        <p:tav tm="100000">
                                          <p:val>
                                            <p:strVal val="ppt_x"/>
                                          </p:val>
                                        </p:tav>
                                      </p:tavLst>
                                    </p:anim>
                                    <p:anim calcmode="lin" valueType="num">
                                      <p:cBhvr additive="base">
                                        <p:cTn id="31" dur="5000"/>
                                        <p:tgtEl>
                                          <p:spTgt spid="306183"/>
                                        </p:tgtEl>
                                        <p:attrNameLst>
                                          <p:attrName>ppt_y</p:attrName>
                                        </p:attrNameLst>
                                      </p:cBhvr>
                                      <p:tavLst>
                                        <p:tav tm="0">
                                          <p:val>
                                            <p:strVal val="ppt_y"/>
                                          </p:val>
                                        </p:tav>
                                        <p:tav tm="100000">
                                          <p:val>
                                            <p:strVal val="1+ppt_h/2"/>
                                          </p:val>
                                        </p:tav>
                                      </p:tavLst>
                                    </p:anim>
                                    <p:set>
                                      <p:cBhvr>
                                        <p:cTn id="32" dur="1" fill="hold">
                                          <p:stCondLst>
                                            <p:cond delay="4999"/>
                                          </p:stCondLst>
                                        </p:cTn>
                                        <p:tgtEl>
                                          <p:spTgt spid="306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274638"/>
            <a:ext cx="9144000" cy="1143000"/>
          </a:xfrm>
        </p:spPr>
        <p:txBody>
          <a:bodyPr/>
          <a:lstStyle/>
          <a:p>
            <a:r>
              <a:rPr lang="en-US" altLang="en-US" smtClean="0"/>
              <a:t>Solutions in experimental research</a:t>
            </a:r>
          </a:p>
        </p:txBody>
      </p:sp>
      <p:sp>
        <p:nvSpPr>
          <p:cNvPr id="307203" name="Rectangle 3"/>
          <p:cNvSpPr>
            <a:spLocks noGrp="1" noChangeArrowheads="1"/>
          </p:cNvSpPr>
          <p:nvPr>
            <p:ph type="body" sz="half" idx="1"/>
          </p:nvPr>
        </p:nvSpPr>
        <p:spPr>
          <a:xfrm>
            <a:off x="228600" y="2766218"/>
            <a:ext cx="8686800" cy="4525963"/>
          </a:xfrm>
        </p:spPr>
        <p:txBody>
          <a:bodyPr/>
          <a:lstStyle/>
          <a:p>
            <a:r>
              <a:rPr lang="en-US" altLang="en-US" dirty="0" smtClean="0"/>
              <a:t>3. Measure alternative explanation</a:t>
            </a:r>
          </a:p>
          <a:p>
            <a:pPr lvl="1"/>
            <a:r>
              <a:rPr lang="en-US" altLang="en-US" sz="2400" dirty="0" smtClean="0"/>
              <a:t>Pain</a:t>
            </a:r>
          </a:p>
          <a:p>
            <a:pPr lvl="1"/>
            <a:r>
              <a:rPr lang="en-US" altLang="en-US" sz="2400" dirty="0" smtClean="0"/>
              <a:t>Negativity</a:t>
            </a:r>
          </a:p>
          <a:p>
            <a:pPr lvl="1"/>
            <a:r>
              <a:rPr lang="en-US" altLang="en-US" sz="2400" dirty="0" smtClean="0"/>
              <a:t>Mood</a:t>
            </a:r>
          </a:p>
          <a:p>
            <a:pPr lvl="1"/>
            <a:r>
              <a:rPr lang="en-US" altLang="en-US" sz="2400" dirty="0" smtClean="0"/>
              <a:t>Anxiety</a:t>
            </a:r>
          </a:p>
          <a:p>
            <a:pPr lvl="1"/>
            <a:r>
              <a:rPr lang="en-US" altLang="en-US" dirty="0" smtClean="0"/>
              <a:t>If the rejection condition doesn’t increase these compared to control…</a:t>
            </a:r>
          </a:p>
          <a:p>
            <a:pPr lvl="1"/>
            <a:r>
              <a:rPr lang="en-US" altLang="en-US" dirty="0" smtClean="0"/>
              <a:t>Even if it does, can control for them statistically, and if still find a difference in social sensitivity…</a:t>
            </a:r>
          </a:p>
        </p:txBody>
      </p:sp>
      <p:pic>
        <p:nvPicPr>
          <p:cNvPr id="307204" name="Picture 4" descr="j0283654"/>
          <p:cNvPicPr>
            <a:picLocks noGrp="1" noChangeAspect="1" noChangeArrowheads="1" noCrop="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7561263" y="2072481"/>
            <a:ext cx="1262062" cy="1316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05" name="Picture 5" descr="j044132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24725" y="3423443"/>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06" name="Picture 6" descr="j028409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1823243"/>
            <a:ext cx="1330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07" name="Picture 7" descr="j043048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14925" y="3347243"/>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11</a:t>
            </a:fld>
            <a:endParaRPr lang="en-US"/>
          </a:p>
        </p:txBody>
      </p:sp>
    </p:spTree>
    <p:extLst>
      <p:ext uri="{BB962C8B-B14F-4D97-AF65-F5344CB8AC3E}">
        <p14:creationId xmlns:p14="http://schemas.microsoft.com/office/powerpoint/2010/main" val="381152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20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0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20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720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2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7203">
                                            <p:txEl>
                                              <p:pRg st="5" end="5"/>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0720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0720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720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720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07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274638"/>
            <a:ext cx="9144000" cy="1143000"/>
          </a:xfrm>
        </p:spPr>
        <p:txBody>
          <a:bodyPr/>
          <a:lstStyle/>
          <a:p>
            <a:r>
              <a:rPr lang="en-US" altLang="en-US" smtClean="0"/>
              <a:t>Solutions in experimental research</a:t>
            </a:r>
          </a:p>
        </p:txBody>
      </p:sp>
      <p:sp>
        <p:nvSpPr>
          <p:cNvPr id="309251" name="Rectangle 3"/>
          <p:cNvSpPr>
            <a:spLocks noGrp="1" noChangeArrowheads="1"/>
          </p:cNvSpPr>
          <p:nvPr>
            <p:ph type="body" sz="half" idx="1"/>
          </p:nvPr>
        </p:nvSpPr>
        <p:spPr>
          <a:xfrm>
            <a:off x="0" y="2447925"/>
            <a:ext cx="8534400" cy="4525963"/>
          </a:xfrm>
        </p:spPr>
        <p:txBody>
          <a:bodyPr/>
          <a:lstStyle/>
          <a:p>
            <a:r>
              <a:rPr lang="en-US" altLang="en-US" dirty="0" smtClean="0"/>
              <a:t>4. Different manipulations across studies</a:t>
            </a:r>
          </a:p>
          <a:p>
            <a:pPr lvl="1"/>
            <a:r>
              <a:rPr lang="en-US" altLang="en-US" dirty="0" smtClean="0"/>
              <a:t>If always find difference…</a:t>
            </a:r>
          </a:p>
          <a:p>
            <a:pPr lvl="1"/>
            <a:r>
              <a:rPr lang="en-US" altLang="en-US" dirty="0" smtClean="0"/>
              <a:t>Multiple ways to increase NTB</a:t>
            </a:r>
          </a:p>
          <a:p>
            <a:pPr lvl="2"/>
            <a:r>
              <a:rPr lang="en-US" altLang="en-US" dirty="0" smtClean="0"/>
              <a:t>Reliving task</a:t>
            </a:r>
          </a:p>
          <a:p>
            <a:pPr lvl="2"/>
            <a:r>
              <a:rPr lang="en-US" altLang="en-US" dirty="0" err="1" smtClean="0"/>
              <a:t>Cyberball</a:t>
            </a:r>
            <a:endParaRPr lang="en-US" altLang="en-US" dirty="0" smtClean="0"/>
          </a:p>
          <a:p>
            <a:pPr lvl="2"/>
            <a:r>
              <a:rPr lang="en-US" altLang="en-US" dirty="0" smtClean="0"/>
              <a:t>Living alone</a:t>
            </a:r>
          </a:p>
          <a:p>
            <a:pPr lvl="2"/>
            <a:r>
              <a:rPr lang="en-US" altLang="en-US" dirty="0" smtClean="0"/>
              <a:t>Chatroom</a:t>
            </a:r>
          </a:p>
          <a:p>
            <a:pPr lvl="2"/>
            <a:r>
              <a:rPr lang="en-US" altLang="en-US" dirty="0" smtClean="0"/>
              <a:t>More!</a:t>
            </a:r>
          </a:p>
        </p:txBody>
      </p:sp>
      <p:pic>
        <p:nvPicPr>
          <p:cNvPr id="309252" name="Picture 4" descr="AnimatedCyberball"/>
          <p:cNvPicPr>
            <a:picLocks noGrp="1" noChangeAspect="1" noChangeArrowheads="1" noCrop="1"/>
          </p:cNvPicPr>
          <p:nvPr>
            <p:ph sz="quarter" idx="2"/>
          </p:nvPr>
        </p:nvPicPr>
        <p:blipFill>
          <a:blip r:embed="rId2" cstate="email">
            <a:extLst>
              <a:ext uri="{28A0092B-C50C-407E-A947-70E740481C1C}">
                <a14:useLocalDpi xmlns:a14="http://schemas.microsoft.com/office/drawing/2010/main" val="0"/>
              </a:ext>
            </a:extLst>
          </a:blip>
          <a:srcRect/>
          <a:stretch>
            <a:fillRect/>
          </a:stretch>
        </p:blipFill>
        <p:spPr>
          <a:xfrm>
            <a:off x="4800600" y="4986338"/>
            <a:ext cx="4038600" cy="1795462"/>
          </a:xfrm>
          <a:noFill/>
        </p:spPr>
      </p:pic>
      <p:pic>
        <p:nvPicPr>
          <p:cNvPr id="309253" name="Picture 5" descr="j044438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67400" y="3124200"/>
            <a:ext cx="1371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54" name="Picture 6" descr="j044438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91400" y="2286000"/>
            <a:ext cx="17526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55" name="Picture 7" descr="j032259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16200000" flipH="1">
            <a:off x="7385050" y="3359150"/>
            <a:ext cx="774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56" name="Picture 8" descr="j044248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67200" y="3124200"/>
            <a:ext cx="15192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57" name="Text Box 9"/>
          <p:cNvSpPr txBox="1">
            <a:spLocks noChangeArrowheads="1"/>
          </p:cNvSpPr>
          <p:nvPr/>
        </p:nvSpPr>
        <p:spPr bwMode="auto">
          <a:xfrm>
            <a:off x="533400" y="5530850"/>
            <a:ext cx="2209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b="1">
                <a:solidFill>
                  <a:srgbClr val="FF0000"/>
                </a:solidFill>
              </a:rPr>
              <a:t>Convergent   validity!</a:t>
            </a:r>
          </a:p>
        </p:txBody>
      </p:sp>
      <p:pic>
        <p:nvPicPr>
          <p:cNvPr id="309258" name="Picture 10" descr="MPj03862730000[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19400" y="4572000"/>
            <a:ext cx="15097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12</a:t>
            </a:fld>
            <a:endParaRPr lang="en-US"/>
          </a:p>
        </p:txBody>
      </p:sp>
    </p:spTree>
    <p:extLst>
      <p:ext uri="{BB962C8B-B14F-4D97-AF65-F5344CB8AC3E}">
        <p14:creationId xmlns:p14="http://schemas.microsoft.com/office/powerpoint/2010/main" val="4234524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92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92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92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925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2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925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925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925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2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92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25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09251">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9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274638"/>
            <a:ext cx="9144000" cy="1143000"/>
          </a:xfrm>
        </p:spPr>
        <p:txBody>
          <a:bodyPr/>
          <a:lstStyle/>
          <a:p>
            <a:r>
              <a:rPr lang="en-US" altLang="en-US" smtClean="0"/>
              <a:t>Solutions in experimental research</a:t>
            </a:r>
          </a:p>
        </p:txBody>
      </p:sp>
      <p:sp>
        <p:nvSpPr>
          <p:cNvPr id="310275" name="Rectangle 3"/>
          <p:cNvSpPr>
            <a:spLocks noGrp="1" noChangeArrowheads="1"/>
          </p:cNvSpPr>
          <p:nvPr>
            <p:ph type="body" idx="1"/>
          </p:nvPr>
        </p:nvSpPr>
        <p:spPr>
          <a:xfrm>
            <a:off x="304800" y="2676525"/>
            <a:ext cx="8991600" cy="4525963"/>
          </a:xfrm>
        </p:spPr>
        <p:txBody>
          <a:bodyPr/>
          <a:lstStyle/>
          <a:p>
            <a:r>
              <a:rPr lang="en-US" altLang="en-US" dirty="0" smtClean="0"/>
              <a:t>5. Combine with other ways of asking the question</a:t>
            </a:r>
          </a:p>
          <a:p>
            <a:r>
              <a:rPr lang="en-US" altLang="en-US" dirty="0" smtClean="0"/>
              <a:t>Does NTB cause heightened social sensitivity?</a:t>
            </a:r>
          </a:p>
          <a:p>
            <a:pPr lvl="1"/>
            <a:r>
              <a:rPr lang="en-US" altLang="en-US" dirty="0" smtClean="0"/>
              <a:t>A) NTB scores associated with sensitivity</a:t>
            </a:r>
          </a:p>
          <a:p>
            <a:pPr lvl="1"/>
            <a:r>
              <a:rPr lang="en-US" altLang="en-US" dirty="0" smtClean="0"/>
              <a:t>B) Heighten need (starve) increases sensitivity</a:t>
            </a:r>
          </a:p>
          <a:p>
            <a:pPr lvl="1"/>
            <a:r>
              <a:rPr lang="en-US" altLang="en-US" dirty="0" smtClean="0"/>
              <a:t>C) Reduce need (feed) decreases sensitivity?</a:t>
            </a:r>
          </a:p>
        </p:txBody>
      </p:sp>
      <p:sp>
        <p:nvSpPr>
          <p:cNvPr id="310276" name="Text Box 4"/>
          <p:cNvSpPr txBox="1">
            <a:spLocks noChangeArrowheads="1"/>
          </p:cNvSpPr>
          <p:nvPr/>
        </p:nvSpPr>
        <p:spPr bwMode="auto">
          <a:xfrm>
            <a:off x="5762625" y="4618038"/>
            <a:ext cx="3048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b="1" dirty="0">
                <a:solidFill>
                  <a:srgbClr val="FF0000"/>
                </a:solidFill>
              </a:rPr>
              <a:t>Convergent validity!</a:t>
            </a:r>
          </a:p>
        </p:txBody>
      </p:sp>
      <p:sp>
        <p:nvSpPr>
          <p:cNvPr id="55301" name="Text Box 5"/>
          <p:cNvSpPr txBox="1">
            <a:spLocks noChangeArrowheads="1"/>
          </p:cNvSpPr>
          <p:nvPr/>
        </p:nvSpPr>
        <p:spPr bwMode="auto">
          <a:xfrm>
            <a:off x="990600" y="5867400"/>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endParaRPr lang="en-US" altLang="en-US" sz="1800" b="1" i="1" u="sng"/>
          </a:p>
        </p:txBody>
      </p:sp>
      <p:sp>
        <p:nvSpPr>
          <p:cNvPr id="2" name="Slide Number Placeholder 1"/>
          <p:cNvSpPr>
            <a:spLocks noGrp="1"/>
          </p:cNvSpPr>
          <p:nvPr>
            <p:ph type="sldNum" sz="quarter" idx="12"/>
          </p:nvPr>
        </p:nvSpPr>
        <p:spPr/>
        <p:txBody>
          <a:bodyPr/>
          <a:lstStyle/>
          <a:p>
            <a:fld id="{9F2F5E10-5301-4EE6-90D2-A6C4A3F62BED}" type="slidenum">
              <a:rPr lang="en-US" smtClean="0"/>
              <a:t>13</a:t>
            </a:fld>
            <a:endParaRPr lang="en-US"/>
          </a:p>
        </p:txBody>
      </p:sp>
    </p:spTree>
    <p:extLst>
      <p:ext uri="{BB962C8B-B14F-4D97-AF65-F5344CB8AC3E}">
        <p14:creationId xmlns:p14="http://schemas.microsoft.com/office/powerpoint/2010/main" val="3719794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2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02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027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0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304800"/>
            <a:ext cx="9144000" cy="1143000"/>
          </a:xfrm>
        </p:spPr>
        <p:txBody>
          <a:bodyPr/>
          <a:lstStyle/>
          <a:p>
            <a:r>
              <a:rPr lang="en-US" altLang="en-US" dirty="0" smtClean="0"/>
              <a:t>Solutions in experimental research</a:t>
            </a:r>
          </a:p>
        </p:txBody>
      </p:sp>
      <p:sp>
        <p:nvSpPr>
          <p:cNvPr id="311299" name="Rectangle 3"/>
          <p:cNvSpPr>
            <a:spLocks noGrp="1" noChangeArrowheads="1"/>
          </p:cNvSpPr>
          <p:nvPr>
            <p:ph type="body" sz="half" idx="1"/>
          </p:nvPr>
        </p:nvSpPr>
        <p:spPr>
          <a:xfrm>
            <a:off x="457200" y="2462212"/>
            <a:ext cx="8686800" cy="4525963"/>
          </a:xfrm>
        </p:spPr>
        <p:txBody>
          <a:bodyPr/>
          <a:lstStyle/>
          <a:p>
            <a:r>
              <a:rPr lang="en-US" altLang="en-US" dirty="0" smtClean="0"/>
              <a:t>Prime acceptance to “satiate”</a:t>
            </a:r>
          </a:p>
          <a:p>
            <a:pPr lvl="1"/>
            <a:r>
              <a:rPr lang="en-US" altLang="en-US" sz="2400" dirty="0" smtClean="0"/>
              <a:t>Acceptance - e.g., together went us they there</a:t>
            </a:r>
          </a:p>
          <a:p>
            <a:pPr lvl="1"/>
            <a:r>
              <a:rPr lang="en-US" altLang="en-US" sz="2400" dirty="0" smtClean="0"/>
              <a:t>Control - e.g., pretty was chair the skiing </a:t>
            </a:r>
          </a:p>
          <a:p>
            <a:r>
              <a:rPr lang="en-US" altLang="en-US" dirty="0" smtClean="0"/>
              <a:t>Measure social sensitivity</a:t>
            </a:r>
          </a:p>
          <a:p>
            <a:endParaRPr lang="en-US" altLang="en-US" dirty="0" smtClean="0"/>
          </a:p>
        </p:txBody>
      </p:sp>
      <p:graphicFrame>
        <p:nvGraphicFramePr>
          <p:cNvPr id="311300" name="Object 4"/>
          <p:cNvGraphicFramePr>
            <a:graphicFrameLocks noGrp="1" noChangeAspect="1"/>
          </p:cNvGraphicFramePr>
          <p:nvPr>
            <p:ph sz="half" idx="2"/>
            <p:extLst/>
          </p:nvPr>
        </p:nvGraphicFramePr>
        <p:xfrm>
          <a:off x="4419600" y="3695700"/>
          <a:ext cx="4343400" cy="3292475"/>
        </p:xfrm>
        <a:graphic>
          <a:graphicData uri="http://schemas.openxmlformats.org/presentationml/2006/ole">
            <mc:AlternateContent xmlns:mc="http://schemas.openxmlformats.org/markup-compatibility/2006">
              <mc:Choice xmlns:v="urn:schemas-microsoft-com:vml" Requires="v">
                <p:oleObj spid="_x0000_s7205" name="Chart" r:id="rId3" imgW="9277285" imgH="7029622" progId="MSGraph.Chart.8">
                  <p:embed followColorScheme="full"/>
                </p:oleObj>
              </mc:Choice>
              <mc:Fallback>
                <p:oleObj name="Chart" r:id="rId3" imgW="9277285" imgH="7029622" progId="MSGraph.Chart.8">
                  <p:embed followColorScheme="full"/>
                  <p:pic>
                    <p:nvPicPr>
                      <p:cNvPr id="311300" name="Object 4"/>
                      <p:cNvPicPr>
                        <a:picLocks noChangeAspect="1" noChangeArrowheads="1"/>
                      </p:cNvPicPr>
                      <p:nvPr/>
                    </p:nvPicPr>
                    <p:blipFill>
                      <a:blip r:embed="rId4"/>
                      <a:srcRect/>
                      <a:stretch>
                        <a:fillRect/>
                      </a:stretch>
                    </p:blipFill>
                    <p:spPr bwMode="auto">
                      <a:xfrm>
                        <a:off x="4419600" y="3695700"/>
                        <a:ext cx="4343400" cy="329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8B837519-8EF1-4F98-A16F-00FC38E56CB4}" type="slidenum">
              <a:rPr lang="en-US" smtClean="0"/>
              <a:pPr>
                <a:defRPr/>
              </a:pPr>
              <a:t>14</a:t>
            </a:fld>
            <a:endParaRPr lang="en-US"/>
          </a:p>
        </p:txBody>
      </p:sp>
    </p:spTree>
    <p:extLst>
      <p:ext uri="{BB962C8B-B14F-4D97-AF65-F5344CB8AC3E}">
        <p14:creationId xmlns:p14="http://schemas.microsoft.com/office/powerpoint/2010/main" val="3127401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129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299">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129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1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13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304800"/>
            <a:ext cx="9144000" cy="1143000"/>
          </a:xfrm>
        </p:spPr>
        <p:txBody>
          <a:bodyPr/>
          <a:lstStyle/>
          <a:p>
            <a:r>
              <a:rPr lang="en-US" altLang="en-US" smtClean="0"/>
              <a:t>Solutions in experimental research</a:t>
            </a:r>
          </a:p>
        </p:txBody>
      </p:sp>
      <p:sp>
        <p:nvSpPr>
          <p:cNvPr id="308227" name="Rectangle 3"/>
          <p:cNvSpPr>
            <a:spLocks noGrp="1" noChangeArrowheads="1"/>
          </p:cNvSpPr>
          <p:nvPr>
            <p:ph type="body" sz="half" idx="1"/>
          </p:nvPr>
        </p:nvSpPr>
        <p:spPr>
          <a:xfrm>
            <a:off x="457200" y="2476500"/>
            <a:ext cx="8686800" cy="4525963"/>
          </a:xfrm>
        </p:spPr>
        <p:txBody>
          <a:bodyPr/>
          <a:lstStyle/>
          <a:p>
            <a:r>
              <a:rPr lang="en-US" altLang="en-US" dirty="0" smtClean="0"/>
              <a:t>6. Measure variable intended to manipulate</a:t>
            </a:r>
          </a:p>
          <a:p>
            <a:pPr lvl="1"/>
            <a:r>
              <a:rPr lang="en-US" altLang="en-US" dirty="0" smtClean="0"/>
              <a:t>If experimental condition is higher on that variable…</a:t>
            </a:r>
          </a:p>
          <a:p>
            <a:pPr lvl="1"/>
            <a:r>
              <a:rPr lang="en-US" altLang="en-US" dirty="0" smtClean="0"/>
              <a:t>Manipulation check</a:t>
            </a:r>
          </a:p>
          <a:p>
            <a:pPr lvl="1"/>
            <a:r>
              <a:rPr lang="en-US" altLang="en-US" dirty="0" smtClean="0"/>
              <a:t>Mediation analysis</a:t>
            </a:r>
          </a:p>
        </p:txBody>
      </p:sp>
      <p:graphicFrame>
        <p:nvGraphicFramePr>
          <p:cNvPr id="308228" name="Object 4"/>
          <p:cNvGraphicFramePr>
            <a:graphicFrameLocks noGrp="1" noChangeAspect="1"/>
          </p:cNvGraphicFramePr>
          <p:nvPr>
            <p:ph sz="quarter" idx="2"/>
          </p:nvPr>
        </p:nvGraphicFramePr>
        <p:xfrm>
          <a:off x="2439988" y="3990975"/>
          <a:ext cx="3654425" cy="2768600"/>
        </p:xfrm>
        <a:graphic>
          <a:graphicData uri="http://schemas.openxmlformats.org/presentationml/2006/ole">
            <mc:AlternateContent xmlns:mc="http://schemas.openxmlformats.org/markup-compatibility/2006">
              <mc:Choice xmlns:v="urn:schemas-microsoft-com:vml" Requires="v">
                <p:oleObj spid="_x0000_s8229" name="Chart" r:id="rId3" imgW="9277285" imgH="7029622" progId="MSGraph.Chart.8">
                  <p:embed followColorScheme="full"/>
                </p:oleObj>
              </mc:Choice>
              <mc:Fallback>
                <p:oleObj name="Chart" r:id="rId3" imgW="9277285" imgH="7029622" progId="MSGraph.Chart.8">
                  <p:embed followColorScheme="full"/>
                  <p:pic>
                    <p:nvPicPr>
                      <p:cNvPr id="308228" name="Object 4"/>
                      <p:cNvPicPr>
                        <a:picLocks noChangeAspect="1" noChangeArrowheads="1"/>
                      </p:cNvPicPr>
                      <p:nvPr/>
                    </p:nvPicPr>
                    <p:blipFill>
                      <a:blip r:embed="rId4"/>
                      <a:srcRect/>
                      <a:stretch>
                        <a:fillRect/>
                      </a:stretch>
                    </p:blipFill>
                    <p:spPr bwMode="auto">
                      <a:xfrm>
                        <a:off x="2439988" y="3990975"/>
                        <a:ext cx="3654425" cy="276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29" name="Rectangle 5"/>
          <p:cNvSpPr>
            <a:spLocks noChangeArrowheads="1"/>
          </p:cNvSpPr>
          <p:nvPr/>
        </p:nvSpPr>
        <p:spPr bwMode="auto">
          <a:xfrm>
            <a:off x="1219200" y="4648200"/>
            <a:ext cx="19050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308230" name="Text Box 6"/>
          <p:cNvSpPr txBox="1">
            <a:spLocks noChangeArrowheads="1"/>
          </p:cNvSpPr>
          <p:nvPr/>
        </p:nvSpPr>
        <p:spPr bwMode="auto">
          <a:xfrm>
            <a:off x="1371600" y="49530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1800" b="1"/>
              <a:t>Rejection manipulation</a:t>
            </a:r>
          </a:p>
        </p:txBody>
      </p:sp>
      <p:sp>
        <p:nvSpPr>
          <p:cNvPr id="308231" name="Rectangle 7"/>
          <p:cNvSpPr>
            <a:spLocks noChangeArrowheads="1"/>
          </p:cNvSpPr>
          <p:nvPr/>
        </p:nvSpPr>
        <p:spPr bwMode="auto">
          <a:xfrm>
            <a:off x="3886200" y="4648200"/>
            <a:ext cx="19050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308232" name="Text Box 8"/>
          <p:cNvSpPr txBox="1">
            <a:spLocks noChangeArrowheads="1"/>
          </p:cNvSpPr>
          <p:nvPr/>
        </p:nvSpPr>
        <p:spPr bwMode="auto">
          <a:xfrm>
            <a:off x="3810000" y="5029200"/>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1800" b="1"/>
              <a:t>Belonging needs</a:t>
            </a:r>
          </a:p>
        </p:txBody>
      </p:sp>
      <p:sp>
        <p:nvSpPr>
          <p:cNvPr id="308233" name="Rectangle 9"/>
          <p:cNvSpPr>
            <a:spLocks noChangeArrowheads="1"/>
          </p:cNvSpPr>
          <p:nvPr/>
        </p:nvSpPr>
        <p:spPr bwMode="auto">
          <a:xfrm>
            <a:off x="6629400" y="4648200"/>
            <a:ext cx="19050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308234" name="Text Box 10"/>
          <p:cNvSpPr txBox="1">
            <a:spLocks noChangeArrowheads="1"/>
          </p:cNvSpPr>
          <p:nvPr/>
        </p:nvSpPr>
        <p:spPr bwMode="auto">
          <a:xfrm>
            <a:off x="6781800" y="50292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1800" b="1"/>
              <a:t>Sensitivity</a:t>
            </a:r>
          </a:p>
        </p:txBody>
      </p:sp>
      <p:sp>
        <p:nvSpPr>
          <p:cNvPr id="308235" name="Line 11"/>
          <p:cNvSpPr>
            <a:spLocks noChangeShapeType="1"/>
          </p:cNvSpPr>
          <p:nvPr/>
        </p:nvSpPr>
        <p:spPr bwMode="auto">
          <a:xfrm>
            <a:off x="3352800" y="5181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36" name="Line 12"/>
          <p:cNvSpPr>
            <a:spLocks noChangeShapeType="1"/>
          </p:cNvSpPr>
          <p:nvPr/>
        </p:nvSpPr>
        <p:spPr bwMode="auto">
          <a:xfrm>
            <a:off x="6019800" y="5181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37" name="Line 13"/>
          <p:cNvSpPr>
            <a:spLocks noChangeShapeType="1"/>
          </p:cNvSpPr>
          <p:nvPr/>
        </p:nvSpPr>
        <p:spPr bwMode="auto">
          <a:xfrm>
            <a:off x="4267200" y="51816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15</a:t>
            </a:fld>
            <a:endParaRPr lang="en-US"/>
          </a:p>
        </p:txBody>
      </p:sp>
    </p:spTree>
    <p:extLst>
      <p:ext uri="{BB962C8B-B14F-4D97-AF65-F5344CB8AC3E}">
        <p14:creationId xmlns:p14="http://schemas.microsoft.com/office/powerpoint/2010/main" val="1118334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2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822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8227">
                                            <p:txEl>
                                              <p:pRg st="3" end="3"/>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0822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2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82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82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82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82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82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82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0823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082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8228" grpId="0"/>
      <p:bldOleChart spid="308228" grpId="1"/>
      <p:bldP spid="308229" grpId="0" animBg="1"/>
      <p:bldP spid="308230" grpId="0"/>
      <p:bldP spid="308231" grpId="0" animBg="1"/>
      <p:bldP spid="308232" grpId="0"/>
      <p:bldP spid="308233" grpId="0" animBg="1"/>
      <p:bldP spid="308234" grpId="0"/>
      <p:bldP spid="308235" grpId="0" animBg="1"/>
      <p:bldP spid="308236" grpId="0" animBg="1"/>
      <p:bldP spid="308237" grpId="0" animBg="1"/>
      <p:bldP spid="3082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smtClean="0">
                <a:latin typeface="+mn-lt"/>
              </a:rPr>
              <a:t>Mediation</a:t>
            </a:r>
          </a:p>
        </p:txBody>
      </p:sp>
      <p:sp>
        <p:nvSpPr>
          <p:cNvPr id="363523" name="Rectangle 3"/>
          <p:cNvSpPr>
            <a:spLocks noGrp="1" noChangeArrowheads="1"/>
          </p:cNvSpPr>
          <p:nvPr>
            <p:ph type="body" idx="1"/>
          </p:nvPr>
        </p:nvSpPr>
        <p:spPr>
          <a:xfrm>
            <a:off x="685800" y="2103120"/>
            <a:ext cx="7772400" cy="4876800"/>
          </a:xfrm>
        </p:spPr>
        <p:txBody>
          <a:bodyPr/>
          <a:lstStyle/>
          <a:p>
            <a:pPr marL="0" indent="0">
              <a:lnSpc>
                <a:spcPct val="80000"/>
              </a:lnSpc>
              <a:buNone/>
            </a:pPr>
            <a:endParaRPr lang="en-US" altLang="en-US" dirty="0">
              <a:solidFill>
                <a:schemeClr val="tx1"/>
              </a:solidFill>
              <a:latin typeface="Tahoma" panose="020B0604030504040204" pitchFamily="34" charset="0"/>
            </a:endParaRPr>
          </a:p>
          <a:p>
            <a:pPr>
              <a:lnSpc>
                <a:spcPct val="80000"/>
              </a:lnSpc>
            </a:pPr>
            <a:r>
              <a:rPr lang="en-US" altLang="en-US" dirty="0" smtClean="0">
                <a:solidFill>
                  <a:schemeClr val="tx1"/>
                </a:solidFill>
              </a:rPr>
              <a:t>A variable mediates a relationship between two variables if it </a:t>
            </a:r>
            <a:r>
              <a:rPr lang="en-US" altLang="en-US" u="sng" dirty="0" smtClean="0">
                <a:solidFill>
                  <a:schemeClr val="tx1"/>
                </a:solidFill>
              </a:rPr>
              <a:t>explains</a:t>
            </a:r>
            <a:r>
              <a:rPr lang="en-US" altLang="en-US" dirty="0" smtClean="0">
                <a:solidFill>
                  <a:schemeClr val="tx1"/>
                </a:solidFill>
              </a:rPr>
              <a:t> that relationship</a:t>
            </a:r>
          </a:p>
          <a:p>
            <a:pPr>
              <a:lnSpc>
                <a:spcPct val="80000"/>
              </a:lnSpc>
            </a:pPr>
            <a:endParaRPr lang="en-US" altLang="en-US" dirty="0" smtClean="0">
              <a:solidFill>
                <a:schemeClr val="tx1"/>
              </a:solidFill>
            </a:endParaRPr>
          </a:p>
          <a:p>
            <a:pPr>
              <a:lnSpc>
                <a:spcPct val="80000"/>
              </a:lnSpc>
              <a:buFontTx/>
              <a:buNone/>
            </a:pPr>
            <a:r>
              <a:rPr lang="en-US" altLang="en-US" sz="2000" dirty="0" smtClean="0">
                <a:solidFill>
                  <a:schemeClr val="tx1"/>
                </a:solidFill>
              </a:rPr>
              <a:t>	Time spent partying				             Grades</a:t>
            </a:r>
          </a:p>
          <a:p>
            <a:pPr>
              <a:lnSpc>
                <a:spcPct val="80000"/>
              </a:lnSpc>
              <a:buFontTx/>
              <a:buNone/>
            </a:pPr>
            <a:r>
              <a:rPr lang="en-US" altLang="en-US" sz="2000" dirty="0" smtClean="0">
                <a:solidFill>
                  <a:schemeClr val="tx1"/>
                </a:solidFill>
              </a:rPr>
              <a:t>	Time spent partying		Time spent studying	 Grades</a:t>
            </a:r>
            <a:endParaRPr lang="en-US" altLang="en-US" dirty="0" smtClean="0">
              <a:solidFill>
                <a:schemeClr val="tx1"/>
              </a:solidFill>
            </a:endParaRPr>
          </a:p>
          <a:p>
            <a:pPr>
              <a:lnSpc>
                <a:spcPct val="80000"/>
              </a:lnSpc>
            </a:pPr>
            <a:endParaRPr lang="en-US" altLang="en-US" dirty="0" smtClean="0"/>
          </a:p>
          <a:p>
            <a:pPr>
              <a:lnSpc>
                <a:spcPct val="80000"/>
              </a:lnSpc>
            </a:pPr>
            <a:endParaRPr lang="en-US" altLang="en-US" dirty="0" smtClean="0">
              <a:latin typeface="Tahoma" panose="020B0604030504040204" pitchFamily="34" charset="0"/>
            </a:endParaRPr>
          </a:p>
          <a:p>
            <a:pPr>
              <a:lnSpc>
                <a:spcPct val="80000"/>
              </a:lnSpc>
            </a:pPr>
            <a:endParaRPr lang="en-US" altLang="en-US" dirty="0" smtClean="0">
              <a:latin typeface="Tahoma" panose="020B0604030504040204" pitchFamily="34" charset="0"/>
            </a:endParaRPr>
          </a:p>
        </p:txBody>
      </p:sp>
      <p:sp>
        <p:nvSpPr>
          <p:cNvPr id="363524" name="Line 4"/>
          <p:cNvSpPr>
            <a:spLocks noChangeShapeType="1"/>
          </p:cNvSpPr>
          <p:nvPr/>
        </p:nvSpPr>
        <p:spPr bwMode="auto">
          <a:xfrm>
            <a:off x="3529013" y="4122420"/>
            <a:ext cx="3581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3525" name="Line 5"/>
          <p:cNvSpPr>
            <a:spLocks noChangeShapeType="1"/>
          </p:cNvSpPr>
          <p:nvPr/>
        </p:nvSpPr>
        <p:spPr bwMode="auto">
          <a:xfrm>
            <a:off x="3529013" y="4605338"/>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3526" name="Line 6"/>
          <p:cNvSpPr>
            <a:spLocks noChangeShapeType="1"/>
          </p:cNvSpPr>
          <p:nvPr/>
        </p:nvSpPr>
        <p:spPr bwMode="auto">
          <a:xfrm>
            <a:off x="6781800" y="4633913"/>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Slide Number Placeholder 1"/>
          <p:cNvSpPr>
            <a:spLocks noGrp="1"/>
          </p:cNvSpPr>
          <p:nvPr>
            <p:ph type="sldNum" sz="quarter" idx="12"/>
          </p:nvPr>
        </p:nvSpPr>
        <p:spPr/>
        <p:txBody>
          <a:bodyPr/>
          <a:lstStyle/>
          <a:p>
            <a:fld id="{9F2F5E10-5301-4EE6-90D2-A6C4A3F62BED}" type="slidenum">
              <a:rPr lang="en-US" smtClean="0"/>
              <a:t>16</a:t>
            </a:fld>
            <a:endParaRPr lang="en-US"/>
          </a:p>
        </p:txBody>
      </p:sp>
    </p:spTree>
    <p:extLst>
      <p:ext uri="{BB962C8B-B14F-4D97-AF65-F5344CB8AC3E}">
        <p14:creationId xmlns:p14="http://schemas.microsoft.com/office/powerpoint/2010/main" val="220019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5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35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35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35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35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3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533400" y="2270761"/>
            <a:ext cx="8534400" cy="4587240"/>
          </a:xfrm>
        </p:spPr>
        <p:txBody>
          <a:bodyPr>
            <a:normAutofit fontScale="92500" lnSpcReduction="10000"/>
          </a:bodyPr>
          <a:lstStyle/>
          <a:p>
            <a:pPr>
              <a:buFontTx/>
              <a:buNone/>
            </a:pPr>
            <a:r>
              <a:rPr lang="nb-NO" altLang="zh-CN" sz="2400" dirty="0" smtClean="0">
                <a:ea typeface="SimSun" panose="02010600030101010101" pitchFamily="2" charset="-122"/>
              </a:rPr>
              <a:t>Mediator-oriented research</a:t>
            </a:r>
          </a:p>
          <a:p>
            <a:r>
              <a:rPr lang="nb-NO" altLang="zh-CN" sz="2400" dirty="0" smtClean="0">
                <a:ea typeface="SimSun" panose="02010600030101010101" pitchFamily="2" charset="-122"/>
              </a:rPr>
              <a:t>more interested in the mechanism of the predictor variable</a:t>
            </a:r>
          </a:p>
          <a:p>
            <a:r>
              <a:rPr lang="nb-NO" altLang="zh-CN" sz="2400" dirty="0" smtClean="0">
                <a:ea typeface="SimSun" panose="02010600030101010101" pitchFamily="2" charset="-122"/>
              </a:rPr>
              <a:t>when a strong relation between the predictor and the criterion variable, and one wants to explain why</a:t>
            </a:r>
          </a:p>
          <a:p>
            <a:pPr>
              <a:buFontTx/>
              <a:buNone/>
            </a:pPr>
            <a:r>
              <a:rPr lang="nb-NO" altLang="zh-CN" sz="2400" dirty="0" smtClean="0">
                <a:ea typeface="SimSun" panose="02010600030101010101" pitchFamily="2" charset="-122"/>
              </a:rPr>
              <a:t>Moderator research (looks for an </a:t>
            </a:r>
            <a:r>
              <a:rPr lang="nb-NO" altLang="zh-CN" sz="2400" dirty="0" smtClean="0">
                <a:solidFill>
                  <a:srgbClr val="FF0000"/>
                </a:solidFill>
                <a:ea typeface="SimSun" panose="02010600030101010101" pitchFamily="2" charset="-122"/>
              </a:rPr>
              <a:t>interaction</a:t>
            </a:r>
            <a:r>
              <a:rPr lang="nb-NO" altLang="zh-CN" sz="2400" dirty="0" smtClean="0">
                <a:ea typeface="SimSun" panose="02010600030101010101" pitchFamily="2" charset="-122"/>
              </a:rPr>
              <a:t> effect)</a:t>
            </a:r>
          </a:p>
          <a:p>
            <a:r>
              <a:rPr lang="nb-NO" altLang="zh-CN" sz="2400" dirty="0" smtClean="0">
                <a:ea typeface="SimSun" panose="02010600030101010101" pitchFamily="2" charset="-122"/>
              </a:rPr>
              <a:t>more interested in undersanding the conditons underwhich the predictor varaible exerts its influence</a:t>
            </a:r>
          </a:p>
          <a:p>
            <a:r>
              <a:rPr lang="nb-NO" altLang="zh-CN" sz="2400" dirty="0" smtClean="0">
                <a:ea typeface="SimSun" panose="02010600030101010101" pitchFamily="2" charset="-122"/>
              </a:rPr>
              <a:t>when there is an inconsistent (or an unexpectedly weak) relation between a predictor and a criterion variable</a:t>
            </a:r>
          </a:p>
          <a:p>
            <a:pPr lvl="2"/>
            <a:r>
              <a:rPr lang="nb-NO" altLang="zh-CN" sz="1600" dirty="0" smtClean="0">
                <a:ea typeface="SimSun" panose="02010600030101010101" pitchFamily="2" charset="-122"/>
              </a:rPr>
              <a:t>E.g., grit and preformance ONLY if there is passion </a:t>
            </a:r>
            <a:r>
              <a:rPr lang="nb-NO" altLang="zh-CN" sz="1600" dirty="0">
                <a:ea typeface="SimSun" panose="02010600030101010101" pitchFamily="2" charset="-122"/>
              </a:rPr>
              <a:t>(</a:t>
            </a:r>
            <a:r>
              <a:rPr lang="nb-NO" altLang="zh-CN" sz="1600" dirty="0" smtClean="0">
                <a:ea typeface="SimSun" panose="02010600030101010101" pitchFamily="2" charset="-122"/>
              </a:rPr>
              <a:t>Jachimowicz et al., 2018)</a:t>
            </a:r>
          </a:p>
          <a:p>
            <a:pPr>
              <a:buFontTx/>
              <a:buNone/>
            </a:pPr>
            <a:endParaRPr lang="nb-NO" altLang="zh-CN" sz="2800" dirty="0" smtClean="0">
              <a:ea typeface="SimSun" panose="02010600030101010101" pitchFamily="2" charset="-122"/>
            </a:endParaRPr>
          </a:p>
        </p:txBody>
      </p:sp>
      <p:sp>
        <p:nvSpPr>
          <p:cNvPr id="5" name="Title 1"/>
          <p:cNvSpPr txBox="1">
            <a:spLocks/>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a:lstStyle>
          <a:p>
            <a:pPr>
              <a:defRPr/>
            </a:pPr>
            <a:r>
              <a:rPr lang="en-US" kern="0" dirty="0" smtClean="0">
                <a:solidFill>
                  <a:schemeClr val="bg1"/>
                </a:solidFill>
              </a:rPr>
              <a:t>Moderation vs. mediation</a:t>
            </a:r>
            <a:endParaRPr lang="en-US" kern="0" dirty="0">
              <a:solidFill>
                <a:schemeClr val="bg1"/>
              </a:solidFill>
            </a:endParaRPr>
          </a:p>
        </p:txBody>
      </p:sp>
      <p:sp>
        <p:nvSpPr>
          <p:cNvPr id="2" name="Slide Number Placeholder 1"/>
          <p:cNvSpPr>
            <a:spLocks noGrp="1"/>
          </p:cNvSpPr>
          <p:nvPr>
            <p:ph type="sldNum" sz="quarter" idx="12"/>
          </p:nvPr>
        </p:nvSpPr>
        <p:spPr/>
        <p:txBody>
          <a:bodyPr/>
          <a:lstStyle/>
          <a:p>
            <a:fld id="{9F2F5E10-5301-4EE6-90D2-A6C4A3F62BED}" type="slidenum">
              <a:rPr lang="en-US" smtClean="0"/>
              <a:t>17</a:t>
            </a:fld>
            <a:endParaRPr lang="en-US"/>
          </a:p>
        </p:txBody>
      </p:sp>
    </p:spTree>
    <p:extLst>
      <p:ext uri="{BB962C8B-B14F-4D97-AF65-F5344CB8AC3E}">
        <p14:creationId xmlns:p14="http://schemas.microsoft.com/office/powerpoint/2010/main" val="353115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46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4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t>Moderation</a:t>
            </a:r>
          </a:p>
        </p:txBody>
      </p:sp>
      <p:sp>
        <p:nvSpPr>
          <p:cNvPr id="379907" name="Rectangle 3"/>
          <p:cNvSpPr>
            <a:spLocks noGrp="1" noChangeArrowheads="1"/>
          </p:cNvSpPr>
          <p:nvPr>
            <p:ph type="body" idx="1"/>
          </p:nvPr>
        </p:nvSpPr>
        <p:spPr>
          <a:xfrm>
            <a:off x="518160" y="2506980"/>
            <a:ext cx="8458200" cy="5181600"/>
          </a:xfrm>
        </p:spPr>
        <p:txBody>
          <a:bodyPr/>
          <a:lstStyle/>
          <a:p>
            <a:pPr>
              <a:lnSpc>
                <a:spcPct val="90000"/>
              </a:lnSpc>
            </a:pPr>
            <a:r>
              <a:rPr lang="en-US" altLang="en-US" dirty="0" smtClean="0"/>
              <a:t>A research article says “Gender moderates the relationship between self-esteem and social network size."  What does this mean? </a:t>
            </a:r>
          </a:p>
          <a:p>
            <a:pPr>
              <a:lnSpc>
                <a:spcPct val="90000"/>
              </a:lnSpc>
            </a:pPr>
            <a:endParaRPr lang="en-US" altLang="en-US" sz="1800" dirty="0" smtClean="0"/>
          </a:p>
          <a:p>
            <a:pPr>
              <a:lnSpc>
                <a:spcPct val="90000"/>
              </a:lnSpc>
            </a:pPr>
            <a:r>
              <a:rPr lang="en-US" altLang="en-US" i="1" dirty="0" smtClean="0"/>
              <a:t>There is an interaction - the effect of self-esteem on SNS is different depending on whether you are male or female.</a:t>
            </a:r>
          </a:p>
          <a:p>
            <a:pPr>
              <a:lnSpc>
                <a:spcPct val="90000"/>
              </a:lnSpc>
            </a:pPr>
            <a:endParaRPr lang="en-US" altLang="en-US" sz="1800" i="1" dirty="0" smtClean="0"/>
          </a:p>
          <a:p>
            <a:pPr>
              <a:lnSpc>
                <a:spcPct val="90000"/>
              </a:lnSpc>
            </a:pPr>
            <a:r>
              <a:rPr lang="en-US" altLang="en-US" dirty="0" smtClean="0"/>
              <a:t>Sometimes the way to talk about it is obvious (gender moderates…), sometimes it can be talked about either way</a:t>
            </a:r>
          </a:p>
          <a:p>
            <a:pPr lvl="2">
              <a:lnSpc>
                <a:spcPct val="90000"/>
              </a:lnSpc>
            </a:pPr>
            <a:r>
              <a:rPr lang="nb-NO" altLang="zh-CN" sz="2000" dirty="0">
                <a:ea typeface="SimSun" panose="02010600030101010101" pitchFamily="2" charset="-122"/>
              </a:rPr>
              <a:t>E.g., </a:t>
            </a:r>
            <a:r>
              <a:rPr lang="en-US" sz="2000" dirty="0" smtClean="0"/>
              <a:t>self-esteem </a:t>
            </a:r>
            <a:r>
              <a:rPr lang="en-US" sz="2000" dirty="0"/>
              <a:t>and extraversion interact </a:t>
            </a:r>
            <a:r>
              <a:rPr lang="en-US" sz="2000" dirty="0" smtClean="0"/>
              <a:t>to predict life satisfaction</a:t>
            </a:r>
          </a:p>
          <a:p>
            <a:pPr lvl="2">
              <a:lnSpc>
                <a:spcPct val="90000"/>
              </a:lnSpc>
            </a:pPr>
            <a:r>
              <a:rPr lang="nb-NO" altLang="zh-CN" sz="2000" dirty="0">
                <a:ea typeface="SimSun" panose="02010600030101010101" pitchFamily="2" charset="-122"/>
              </a:rPr>
              <a:t>E.g., grit and preformance ONLY if there is passion </a:t>
            </a:r>
          </a:p>
          <a:p>
            <a:pPr lvl="2">
              <a:lnSpc>
                <a:spcPct val="90000"/>
              </a:lnSpc>
            </a:pPr>
            <a:endParaRPr lang="en-US" sz="2000" dirty="0"/>
          </a:p>
          <a:p>
            <a:pPr lvl="2">
              <a:lnSpc>
                <a:spcPct val="90000"/>
              </a:lnSpc>
            </a:pPr>
            <a:endParaRPr lang="nb-NO" altLang="zh-CN" sz="2000" dirty="0">
              <a:ea typeface="SimSun" panose="02010600030101010101" pitchFamily="2" charset="-122"/>
            </a:endParaRPr>
          </a:p>
          <a:p>
            <a:pPr>
              <a:lnSpc>
                <a:spcPct val="90000"/>
              </a:lnSpc>
            </a:pPr>
            <a:endParaRPr lang="en-US" altLang="en-US" dirty="0"/>
          </a:p>
          <a:p>
            <a:pPr>
              <a:lnSpc>
                <a:spcPct val="90000"/>
              </a:lnSpc>
            </a:pPr>
            <a:endParaRPr lang="en-US" altLang="en-US" i="1" dirty="0" smtClean="0"/>
          </a:p>
        </p:txBody>
      </p:sp>
      <p:sp>
        <p:nvSpPr>
          <p:cNvPr id="2" name="Slide Number Placeholder 1"/>
          <p:cNvSpPr>
            <a:spLocks noGrp="1"/>
          </p:cNvSpPr>
          <p:nvPr>
            <p:ph type="sldNum" sz="quarter" idx="12"/>
          </p:nvPr>
        </p:nvSpPr>
        <p:spPr/>
        <p:txBody>
          <a:bodyPr/>
          <a:lstStyle/>
          <a:p>
            <a:fld id="{9F2F5E10-5301-4EE6-90D2-A6C4A3F62BED}" type="slidenum">
              <a:rPr lang="en-US" smtClean="0"/>
              <a:t>18</a:t>
            </a:fld>
            <a:endParaRPr lang="en-US"/>
          </a:p>
        </p:txBody>
      </p:sp>
    </p:spTree>
    <p:extLst>
      <p:ext uri="{BB962C8B-B14F-4D97-AF65-F5344CB8AC3E}">
        <p14:creationId xmlns:p14="http://schemas.microsoft.com/office/powerpoint/2010/main" val="3905913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9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90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90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9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Validity vs. Reliability</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19</a:t>
            </a:fld>
            <a:endParaRPr lang="en-US"/>
          </a:p>
        </p:txBody>
      </p:sp>
      <p:pic>
        <p:nvPicPr>
          <p:cNvPr id="9218" name="Picture 2" descr="Reliability &amp;amp; Validity - Research Methods Knowledge 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24" y="3044912"/>
            <a:ext cx="8264625" cy="279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2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Topics</a:t>
            </a:r>
            <a:endParaRPr lang="en-US" dirty="0"/>
          </a:p>
        </p:txBody>
      </p:sp>
      <p:sp>
        <p:nvSpPr>
          <p:cNvPr id="3" name="Content Placeholder 2"/>
          <p:cNvSpPr>
            <a:spLocks noGrp="1"/>
          </p:cNvSpPr>
          <p:nvPr>
            <p:ph idx="1"/>
          </p:nvPr>
        </p:nvSpPr>
        <p:spPr>
          <a:xfrm>
            <a:off x="320843" y="2553419"/>
            <a:ext cx="8365957" cy="4220085"/>
          </a:xfrm>
          <a:solidFill>
            <a:schemeClr val="bg1"/>
          </a:solidFill>
          <a:ln>
            <a:solidFill>
              <a:srgbClr val="0000FF"/>
            </a:solidFill>
          </a:ln>
        </p:spPr>
        <p:txBody>
          <a:bodyPr>
            <a:noAutofit/>
          </a:bodyPr>
          <a:lstStyle/>
          <a:p>
            <a:pPr marL="514350" indent="-514350">
              <a:buFont typeface="+mj-lt"/>
              <a:buAutoNum type="arabicPeriod"/>
            </a:pPr>
            <a:r>
              <a:rPr lang="en-US" sz="2800" dirty="0" smtClean="0"/>
              <a:t>Consuming statistical results</a:t>
            </a:r>
          </a:p>
          <a:p>
            <a:pPr marL="514350" indent="-514350">
              <a:buFont typeface="+mj-lt"/>
              <a:buAutoNum type="arabicPeriod"/>
            </a:pPr>
            <a:r>
              <a:rPr lang="en-US" sz="2800" dirty="0"/>
              <a:t>Ensuring internal </a:t>
            </a:r>
            <a:r>
              <a:rPr lang="en-US" sz="2800" dirty="0" smtClean="0"/>
              <a:t>validity</a:t>
            </a:r>
          </a:p>
          <a:p>
            <a:pPr marL="514350" indent="-514350">
              <a:buFont typeface="+mj-lt"/>
              <a:buAutoNum type="arabicPeriod"/>
            </a:pPr>
            <a:r>
              <a:rPr lang="en-US" sz="2800" dirty="0" smtClean="0"/>
              <a:t>Data lifecycle</a:t>
            </a:r>
            <a:endParaRPr lang="en-US" sz="2800" dirty="0"/>
          </a:p>
          <a:p>
            <a:pPr marL="0" indent="0">
              <a:buNone/>
            </a:pPr>
            <a:endParaRPr lang="en-US" sz="2800" dirty="0" smtClean="0"/>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2</a:t>
            </a:fld>
            <a:endParaRPr lang="en-US"/>
          </a:p>
        </p:txBody>
      </p:sp>
    </p:spTree>
    <p:extLst>
      <p:ext uri="{BB962C8B-B14F-4D97-AF65-F5344CB8AC3E}">
        <p14:creationId xmlns:p14="http://schemas.microsoft.com/office/powerpoint/2010/main" val="679712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p:txBody>
          <a:bodyPr/>
          <a:lstStyle/>
          <a:p>
            <a:r>
              <a:rPr lang="en-US" dirty="0" smtClean="0"/>
              <a:t>Test-retest reliability</a:t>
            </a:r>
          </a:p>
          <a:p>
            <a:endParaRPr lang="en-US" dirty="0"/>
          </a:p>
          <a:p>
            <a:r>
              <a:rPr lang="en-US" dirty="0" smtClean="0"/>
              <a:t>Internal consistency</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20</a:t>
            </a:fld>
            <a:endParaRPr lang="en-US"/>
          </a:p>
        </p:txBody>
      </p:sp>
    </p:spTree>
    <p:extLst>
      <p:ext uri="{BB962C8B-B14F-4D97-AF65-F5344CB8AC3E}">
        <p14:creationId xmlns:p14="http://schemas.microsoft.com/office/powerpoint/2010/main" val="1128402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3350" y="2236694"/>
            <a:ext cx="6724650" cy="1362075"/>
          </a:xfrm>
        </p:spPr>
        <p:txBody>
          <a:bodyPr/>
          <a:lstStyle/>
          <a:p>
            <a:r>
              <a:rPr lang="en-US" dirty="0" smtClean="0"/>
              <a:t>Data lifecycle</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21</a:t>
            </a:fld>
            <a:endParaRPr lang="en-US"/>
          </a:p>
        </p:txBody>
      </p:sp>
    </p:spTree>
    <p:extLst>
      <p:ext uri="{BB962C8B-B14F-4D97-AF65-F5344CB8AC3E}">
        <p14:creationId xmlns:p14="http://schemas.microsoft.com/office/powerpoint/2010/main" val="3688456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22</a:t>
            </a:fld>
            <a:endParaRPr lang="en-US" dirty="0"/>
          </a:p>
        </p:txBody>
      </p:sp>
      <p:graphicFrame>
        <p:nvGraphicFramePr>
          <p:cNvPr id="4" name="Content Placeholder 5"/>
          <p:cNvGraphicFramePr>
            <a:graphicFrameLocks/>
          </p:cNvGraphicFramePr>
          <p:nvPr>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4661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241"/>
            <a:ext cx="8229600" cy="1143000"/>
          </a:xfrm>
        </p:spPr>
        <p:txBody>
          <a:bodyPr/>
          <a:lstStyle/>
          <a:p>
            <a:r>
              <a:rPr lang="en-US" dirty="0" smtClean="0"/>
              <a:t>Business Analytics</a:t>
            </a:r>
            <a:endParaRPr lang="en-US" dirty="0"/>
          </a:p>
        </p:txBody>
      </p:sp>
      <p:pic>
        <p:nvPicPr>
          <p:cNvPr id="5" name="Content Placeholder 4"/>
          <p:cNvPicPr>
            <a:picLocks noGrp="1" noChangeAspect="1"/>
          </p:cNvPicPr>
          <p:nvPr>
            <p:ph idx="1"/>
          </p:nvPr>
        </p:nvPicPr>
        <p:blipFill rotWithShape="1">
          <a:blip r:embed="rId2"/>
          <a:srcRect l="-1692" t="31993" r="23365" b="9891"/>
          <a:stretch/>
        </p:blipFill>
        <p:spPr>
          <a:xfrm>
            <a:off x="-164452" y="2400299"/>
            <a:ext cx="7263752" cy="3581401"/>
          </a:xfrm>
        </p:spPr>
      </p:pic>
      <p:sp>
        <p:nvSpPr>
          <p:cNvPr id="6" name="TextBox 5"/>
          <p:cNvSpPr txBox="1"/>
          <p:nvPr/>
        </p:nvSpPr>
        <p:spPr>
          <a:xfrm>
            <a:off x="0" y="6594153"/>
            <a:ext cx="5827236" cy="276999"/>
          </a:xfrm>
          <a:prstGeom prst="rect">
            <a:avLst/>
          </a:prstGeom>
          <a:noFill/>
        </p:spPr>
        <p:txBody>
          <a:bodyPr wrap="none" rtlCol="0">
            <a:spAutoFit/>
          </a:bodyPr>
          <a:lstStyle/>
          <a:p>
            <a:r>
              <a:rPr lang="en-US" sz="1200" dirty="0" smtClean="0">
                <a:solidFill>
                  <a:schemeClr val="bg1">
                    <a:lumMod val="50000"/>
                  </a:schemeClr>
                </a:solidFill>
              </a:rPr>
              <a:t>http://</a:t>
            </a:r>
            <a:r>
              <a:rPr lang="en-US" sz="1200" dirty="0" err="1" smtClean="0">
                <a:solidFill>
                  <a:schemeClr val="bg1">
                    <a:lumMod val="50000"/>
                  </a:schemeClr>
                </a:solidFill>
              </a:rPr>
              <a:t>upload.wikimedia.org</a:t>
            </a:r>
            <a:r>
              <a:rPr lang="en-US" sz="1200" dirty="0" smtClean="0">
                <a:solidFill>
                  <a:schemeClr val="bg1">
                    <a:lumMod val="50000"/>
                  </a:schemeClr>
                </a:solidFill>
              </a:rPr>
              <a:t>/</a:t>
            </a:r>
            <a:r>
              <a:rPr lang="en-US" sz="1200" dirty="0" err="1" smtClean="0">
                <a:solidFill>
                  <a:schemeClr val="bg1">
                    <a:lumMod val="50000"/>
                  </a:schemeClr>
                </a:solidFill>
              </a:rPr>
              <a:t>wikipedia</a:t>
            </a:r>
            <a:r>
              <a:rPr lang="en-US" sz="1200" dirty="0" smtClean="0">
                <a:solidFill>
                  <a:schemeClr val="bg1">
                    <a:lumMod val="50000"/>
                  </a:schemeClr>
                </a:solidFill>
              </a:rPr>
              <a:t>/en/b/</a:t>
            </a:r>
            <a:r>
              <a:rPr lang="en-US" sz="1200" dirty="0" err="1" smtClean="0">
                <a:solidFill>
                  <a:schemeClr val="bg1">
                    <a:lumMod val="50000"/>
                  </a:schemeClr>
                </a:solidFill>
              </a:rPr>
              <a:t>ba</a:t>
            </a:r>
            <a:r>
              <a:rPr lang="en-US" sz="1200" dirty="0" smtClean="0">
                <a:solidFill>
                  <a:schemeClr val="bg1">
                    <a:lumMod val="50000"/>
                  </a:schemeClr>
                </a:solidFill>
              </a:rPr>
              <a:t>/Data_visualization_process_v1.png</a:t>
            </a:r>
            <a:endParaRPr lang="en-US" sz="1200" dirty="0">
              <a:solidFill>
                <a:schemeClr val="bg1">
                  <a:lumMod val="50000"/>
                </a:schemeClr>
              </a:solidFill>
            </a:endParaRPr>
          </a:p>
        </p:txBody>
      </p:sp>
      <p:pic>
        <p:nvPicPr>
          <p:cNvPr id="7" name="Content Placeholder 4"/>
          <p:cNvPicPr>
            <a:picLocks noChangeAspect="1"/>
          </p:cNvPicPr>
          <p:nvPr/>
        </p:nvPicPr>
        <p:blipFill rotWithShape="1">
          <a:blip r:embed="rId2"/>
          <a:srcRect l="76361" t="50129" r="6246" b="13601"/>
          <a:stretch/>
        </p:blipFill>
        <p:spPr>
          <a:xfrm>
            <a:off x="7073900" y="3517899"/>
            <a:ext cx="1612900" cy="2235201"/>
          </a:xfrm>
          <a:prstGeom prst="rect">
            <a:avLst/>
          </a:prstGeom>
        </p:spPr>
      </p:pic>
      <p:sp>
        <p:nvSpPr>
          <p:cNvPr id="3" name="TextBox 2"/>
          <p:cNvSpPr txBox="1"/>
          <p:nvPr/>
        </p:nvSpPr>
        <p:spPr>
          <a:xfrm>
            <a:off x="2586892" y="2472035"/>
            <a:ext cx="1523999" cy="830997"/>
          </a:xfrm>
          <a:prstGeom prst="rect">
            <a:avLst/>
          </a:prstGeom>
          <a:solidFill>
            <a:srgbClr val="040E53"/>
          </a:solidFill>
        </p:spPr>
        <p:txBody>
          <a:bodyPr wrap="square" rtlCol="0">
            <a:spAutoFit/>
          </a:bodyPr>
          <a:lstStyle/>
          <a:p>
            <a:pPr algn="ctr"/>
            <a:endParaRPr lang="en-US" sz="800" dirty="0" smtClean="0">
              <a:solidFill>
                <a:schemeClr val="bg1">
                  <a:lumMod val="85000"/>
                </a:schemeClr>
              </a:solidFill>
              <a:latin typeface="Arial"/>
              <a:cs typeface="Arial"/>
            </a:endParaRPr>
          </a:p>
          <a:p>
            <a:pPr algn="ctr"/>
            <a:r>
              <a:rPr lang="en-US" sz="1600" dirty="0" smtClean="0">
                <a:solidFill>
                  <a:schemeClr val="bg1">
                    <a:lumMod val="85000"/>
                  </a:schemeClr>
                </a:solidFill>
                <a:latin typeface="Arial"/>
                <a:cs typeface="Arial"/>
              </a:rPr>
              <a:t>Pre-process </a:t>
            </a:r>
          </a:p>
          <a:p>
            <a:pPr algn="ctr"/>
            <a:r>
              <a:rPr lang="en-US" sz="1600" dirty="0" smtClean="0">
                <a:solidFill>
                  <a:schemeClr val="bg1">
                    <a:lumMod val="85000"/>
                  </a:schemeClr>
                </a:solidFill>
                <a:latin typeface="Arial"/>
                <a:cs typeface="Arial"/>
              </a:rPr>
              <a:t>Data</a:t>
            </a:r>
          </a:p>
          <a:p>
            <a:pPr algn="ctr"/>
            <a:endParaRPr lang="en-US" sz="800" dirty="0">
              <a:solidFill>
                <a:schemeClr val="bg1">
                  <a:lumMod val="85000"/>
                </a:schemeClr>
              </a:solidFill>
              <a:latin typeface="Arial"/>
              <a:cs typeface="Arial"/>
            </a:endParaRPr>
          </a:p>
        </p:txBody>
      </p:sp>
      <p:sp>
        <p:nvSpPr>
          <p:cNvPr id="8" name="TextBox 7"/>
          <p:cNvSpPr txBox="1"/>
          <p:nvPr/>
        </p:nvSpPr>
        <p:spPr>
          <a:xfrm>
            <a:off x="7099300" y="3467100"/>
            <a:ext cx="1727200" cy="1015663"/>
          </a:xfrm>
          <a:prstGeom prst="rect">
            <a:avLst/>
          </a:prstGeom>
          <a:solidFill>
            <a:srgbClr val="0000FF"/>
          </a:solidFill>
        </p:spPr>
        <p:txBody>
          <a:bodyPr wrap="square" rtlCol="0">
            <a:spAutoFit/>
          </a:bodyPr>
          <a:lstStyle/>
          <a:p>
            <a:pPr algn="ctr"/>
            <a:endParaRPr lang="en-US" sz="2000" dirty="0" smtClean="0">
              <a:solidFill>
                <a:schemeClr val="bg1">
                  <a:lumMod val="85000"/>
                </a:schemeClr>
              </a:solidFill>
              <a:latin typeface="Arial"/>
              <a:cs typeface="Arial"/>
            </a:endParaRPr>
          </a:p>
          <a:p>
            <a:pPr algn="ctr"/>
            <a:r>
              <a:rPr lang="en-US" sz="2000" dirty="0" smtClean="0">
                <a:solidFill>
                  <a:schemeClr val="bg1">
                    <a:lumMod val="85000"/>
                  </a:schemeClr>
                </a:solidFill>
                <a:latin typeface="Arial"/>
                <a:cs typeface="Arial"/>
              </a:rPr>
              <a:t>Analysis</a:t>
            </a:r>
          </a:p>
          <a:p>
            <a:pPr algn="ctr"/>
            <a:endParaRPr lang="en-US" sz="2000" dirty="0">
              <a:solidFill>
                <a:schemeClr val="bg1">
                  <a:lumMod val="85000"/>
                </a:schemeClr>
              </a:solidFill>
              <a:latin typeface="Arial"/>
              <a:cs typeface="Arial"/>
            </a:endParaRPr>
          </a:p>
        </p:txBody>
      </p:sp>
      <p:sp>
        <p:nvSpPr>
          <p:cNvPr id="4" name="Slide Number Placeholder 3"/>
          <p:cNvSpPr>
            <a:spLocks noGrp="1"/>
          </p:cNvSpPr>
          <p:nvPr>
            <p:ph type="sldNum" sz="quarter" idx="12"/>
          </p:nvPr>
        </p:nvSpPr>
        <p:spPr/>
        <p:txBody>
          <a:bodyPr/>
          <a:lstStyle/>
          <a:p>
            <a:fld id="{9F2F5E10-5301-4EE6-90D2-A6C4A3F62BED}" type="slidenum">
              <a:rPr lang="en-US" smtClean="0"/>
              <a:t>23</a:t>
            </a:fld>
            <a:endParaRPr lang="en-US"/>
          </a:p>
        </p:txBody>
      </p:sp>
    </p:spTree>
    <p:extLst>
      <p:ext uri="{BB962C8B-B14F-4D97-AF65-F5344CB8AC3E}">
        <p14:creationId xmlns:p14="http://schemas.microsoft.com/office/powerpoint/2010/main" val="3070631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154641"/>
            <a:ext cx="8229600" cy="1143000"/>
          </a:xfrm>
        </p:spPr>
        <p:txBody>
          <a:bodyPr/>
          <a:lstStyle/>
          <a:p>
            <a:r>
              <a:rPr lang="en-US" dirty="0" smtClean="0">
                <a:latin typeface="Helvetica" charset="0"/>
                <a:ea typeface="ＭＳ Ｐゴシック" charset="0"/>
                <a:cs typeface="ＭＳ Ｐゴシック" charset="0"/>
              </a:rPr>
              <a:t>The Cost of Data Preparation</a:t>
            </a:r>
            <a:endParaRPr lang="en-US" dirty="0">
              <a:latin typeface="Helvetica" charset="0"/>
              <a:ea typeface="ＭＳ Ｐゴシック" charset="0"/>
              <a:cs typeface="ＭＳ Ｐゴシック" charset="0"/>
            </a:endParaRPr>
          </a:p>
        </p:txBody>
      </p:sp>
      <p:sp>
        <p:nvSpPr>
          <p:cNvPr id="17410" name="Content Placeholder 2"/>
          <p:cNvSpPr>
            <a:spLocks noGrp="1"/>
          </p:cNvSpPr>
          <p:nvPr>
            <p:ph idx="1"/>
          </p:nvPr>
        </p:nvSpPr>
        <p:spPr>
          <a:xfrm>
            <a:off x="165100" y="1318278"/>
            <a:ext cx="8829675" cy="1323322"/>
          </a:xfrm>
          <a:solidFill>
            <a:srgbClr val="FFFFFF"/>
          </a:solidFill>
          <a:ln>
            <a:solidFill>
              <a:srgbClr val="94C600"/>
            </a:solidFill>
          </a:ln>
        </p:spPr>
        <p:txBody>
          <a:bodyPr>
            <a:noAutofit/>
          </a:bodyPr>
          <a:lstStyle/>
          <a:p>
            <a:pPr marL="349250" lvl="1" indent="0">
              <a:buNone/>
            </a:pPr>
            <a:r>
              <a:rPr lang="ja-JP" altLang="en-US" sz="2400" dirty="0">
                <a:latin typeface="Book Antiqua" charset="0"/>
                <a:ea typeface="ＭＳ Ｐゴシック" charset="0"/>
                <a:cs typeface="ＭＳ Ｐゴシック" charset="0"/>
              </a:rPr>
              <a:t>“</a:t>
            </a:r>
            <a:r>
              <a:rPr lang="en-US" altLang="ja-JP" sz="2400" dirty="0">
                <a:latin typeface="Book Antiqua" charset="0"/>
                <a:ea typeface="ＭＳ Ｐゴシック" charset="0"/>
                <a:cs typeface="ＭＳ Ｐゴシック" charset="0"/>
              </a:rPr>
              <a:t>Scientists and engineers spend </a:t>
            </a:r>
            <a:r>
              <a:rPr lang="en-US" altLang="ja-JP" sz="2400" dirty="0">
                <a:solidFill>
                  <a:srgbClr val="FF0000"/>
                </a:solidFill>
                <a:latin typeface="Book Antiqua" charset="0"/>
                <a:ea typeface="ＭＳ Ｐゴシック" charset="0"/>
                <a:cs typeface="ＭＳ Ｐゴシック" charset="0"/>
              </a:rPr>
              <a:t>more than 60% </a:t>
            </a:r>
            <a:r>
              <a:rPr lang="en-US" altLang="ja-JP" sz="2400" dirty="0">
                <a:latin typeface="Book Antiqua" charset="0"/>
                <a:ea typeface="ＭＳ Ｐゴシック" charset="0"/>
                <a:cs typeface="ＭＳ Ｐゴシック" charset="0"/>
              </a:rPr>
              <a:t>of their time just preparing the data for model input or data-model comparison</a:t>
            </a:r>
            <a:r>
              <a:rPr lang="ja-JP" altLang="en-US" sz="2400" dirty="0">
                <a:latin typeface="Book Antiqua" charset="0"/>
                <a:ea typeface="ＭＳ Ｐゴシック" charset="0"/>
                <a:cs typeface="ＭＳ Ｐゴシック" charset="0"/>
              </a:rPr>
              <a:t>”</a:t>
            </a:r>
            <a:r>
              <a:rPr lang="en-US" altLang="ja-JP" sz="2400" dirty="0">
                <a:latin typeface="Book Antiqua" charset="0"/>
                <a:ea typeface="ＭＳ Ｐゴシック" charset="0"/>
                <a:cs typeface="ＭＳ Ｐゴシック" charset="0"/>
              </a:rPr>
              <a:t> (NASA A40)</a:t>
            </a:r>
          </a:p>
        </p:txBody>
      </p:sp>
      <p:pic>
        <p:nvPicPr>
          <p:cNvPr id="174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7938" y="2749550"/>
            <a:ext cx="6069012" cy="349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2" name="TextBox 2"/>
          <p:cNvSpPr txBox="1">
            <a:spLocks noChangeArrowheads="1"/>
          </p:cNvSpPr>
          <p:nvPr/>
        </p:nvSpPr>
        <p:spPr bwMode="auto">
          <a:xfrm>
            <a:off x="0" y="6262688"/>
            <a:ext cx="9144000" cy="58477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ja-JP" altLang="en-US" sz="1600" i="1" dirty="0"/>
              <a:t>“</a:t>
            </a:r>
            <a:r>
              <a:rPr lang="en-US" altLang="ja-JP" sz="1600" i="1" dirty="0"/>
              <a:t>Common Motifs in Scientific Workflows: An Empirical Analysis.</a:t>
            </a:r>
            <a:r>
              <a:rPr lang="ja-JP" altLang="en-US" sz="1600" i="1" dirty="0"/>
              <a:t>”</a:t>
            </a:r>
            <a:r>
              <a:rPr lang="en-US" altLang="ja-JP" sz="1600" i="1" dirty="0"/>
              <a:t> </a:t>
            </a:r>
            <a:r>
              <a:rPr lang="en-US" altLang="ja-JP" sz="1600" i="1" dirty="0" err="1"/>
              <a:t>Garijo</a:t>
            </a:r>
            <a:r>
              <a:rPr lang="en-US" altLang="ja-JP" sz="1600" i="1" dirty="0"/>
              <a:t>, D.; </a:t>
            </a:r>
            <a:r>
              <a:rPr lang="en-US" altLang="ja-JP" sz="1600" i="1" dirty="0" err="1"/>
              <a:t>Alper</a:t>
            </a:r>
            <a:r>
              <a:rPr lang="en-US" altLang="ja-JP" sz="1600" i="1" dirty="0"/>
              <a:t>, P.; </a:t>
            </a:r>
            <a:r>
              <a:rPr lang="en-US" altLang="ja-JP" sz="1600" i="1" dirty="0" err="1"/>
              <a:t>Belhajjame</a:t>
            </a:r>
            <a:r>
              <a:rPr lang="en-US" altLang="ja-JP" sz="1600" i="1" dirty="0"/>
              <a:t>, K.; </a:t>
            </a:r>
            <a:r>
              <a:rPr lang="en-US" altLang="ja-JP" sz="1600" i="1" dirty="0" err="1"/>
              <a:t>Corcho</a:t>
            </a:r>
            <a:r>
              <a:rPr lang="en-US" altLang="ja-JP" sz="1600" i="1" dirty="0"/>
              <a:t>, O.; Gil, Y.; and Goble, C. Future Generation Computer Systems, 2013. </a:t>
            </a:r>
            <a:endParaRPr lang="en-US" sz="1600" i="1" dirty="0"/>
          </a:p>
        </p:txBody>
      </p:sp>
      <p:sp>
        <p:nvSpPr>
          <p:cNvPr id="2" name="Slide Number Placeholder 1"/>
          <p:cNvSpPr>
            <a:spLocks noGrp="1"/>
          </p:cNvSpPr>
          <p:nvPr>
            <p:ph type="sldNum" sz="quarter" idx="12"/>
          </p:nvPr>
        </p:nvSpPr>
        <p:spPr/>
        <p:txBody>
          <a:bodyPr/>
          <a:lstStyle/>
          <a:p>
            <a:fld id="{9F2F5E10-5301-4EE6-90D2-A6C4A3F62BED}" type="slidenum">
              <a:rPr lang="en-US" smtClean="0"/>
              <a:t>24</a:t>
            </a:fld>
            <a:endParaRPr lang="en-US"/>
          </a:p>
        </p:txBody>
      </p:sp>
    </p:spTree>
    <p:extLst>
      <p:ext uri="{BB962C8B-B14F-4D97-AF65-F5344CB8AC3E}">
        <p14:creationId xmlns:p14="http://schemas.microsoft.com/office/powerpoint/2010/main" val="3339242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25</a:t>
            </a:fld>
            <a:endParaRPr lang="en-US"/>
          </a:p>
        </p:txBody>
      </p:sp>
      <p:graphicFrame>
        <p:nvGraphicFramePr>
          <p:cNvPr id="4" name="Content Placeholder 5"/>
          <p:cNvGraphicFramePr>
            <a:graphicFrameLocks/>
          </p:cNvGraphicFramePr>
          <p:nvPr>
            <p:extLst/>
          </p:nvPr>
        </p:nvGraphicFramePr>
        <p:xfrm>
          <a:off x="-752559" y="109032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44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26</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233182" y="1919548"/>
            <a:ext cx="6912528" cy="49384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0868" y="4337905"/>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976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a:xfrm>
            <a:off x="4634752" y="2539914"/>
            <a:ext cx="4204447" cy="5207530"/>
          </a:xfrm>
          <a:solidFill>
            <a:srgbClr val="FFFFFF"/>
          </a:solidFill>
        </p:spPr>
        <p:txBody>
          <a:bodyPr>
            <a:normAutofit/>
          </a:bodyPr>
          <a:lstStyle/>
          <a:p>
            <a:r>
              <a:rPr lang="en-US" sz="3200" dirty="0"/>
              <a:t>Utility of a question</a:t>
            </a:r>
          </a:p>
          <a:p>
            <a:r>
              <a:rPr lang="en-US" sz="3200" dirty="0"/>
              <a:t>Understand your resources</a:t>
            </a:r>
          </a:p>
          <a:p>
            <a:r>
              <a:rPr lang="en-US" sz="3200" dirty="0"/>
              <a:t>Be realistic</a:t>
            </a:r>
          </a:p>
          <a:p>
            <a:r>
              <a:rPr lang="en-US" sz="3200" dirty="0"/>
              <a:t>Prioritize</a:t>
            </a:r>
          </a:p>
        </p:txBody>
      </p:sp>
      <p:sp>
        <p:nvSpPr>
          <p:cNvPr id="5" name="Slide Number Placeholder 4"/>
          <p:cNvSpPr>
            <a:spLocks noGrp="1"/>
          </p:cNvSpPr>
          <p:nvPr>
            <p:ph type="sldNum" sz="quarter" idx="12"/>
          </p:nvPr>
        </p:nvSpPr>
        <p:spPr/>
        <p:txBody>
          <a:bodyPr/>
          <a:lstStyle/>
          <a:p>
            <a:fld id="{9F2F5E10-5301-4EE6-90D2-A6C4A3F62BED}" type="slidenum">
              <a:rPr lang="en-US" smtClean="0"/>
              <a:t>27</a:t>
            </a:fld>
            <a:endParaRPr lang="en-US"/>
          </a:p>
        </p:txBody>
      </p:sp>
      <p:pic>
        <p:nvPicPr>
          <p:cNvPr id="3" name="Picture 2"/>
          <p:cNvPicPr>
            <a:picLocks noChangeAspect="1"/>
          </p:cNvPicPr>
          <p:nvPr/>
        </p:nvPicPr>
        <p:blipFill>
          <a:blip r:embed="rId2"/>
          <a:stretch>
            <a:fillRect/>
          </a:stretch>
        </p:blipFill>
        <p:spPr>
          <a:xfrm>
            <a:off x="169333" y="0"/>
            <a:ext cx="4085068" cy="6858000"/>
          </a:xfrm>
          <a:prstGeom prst="rect">
            <a:avLst/>
          </a:prstGeom>
        </p:spPr>
      </p:pic>
      <p:sp>
        <p:nvSpPr>
          <p:cNvPr id="4" name="TextBox 3"/>
          <p:cNvSpPr txBox="1"/>
          <p:nvPr/>
        </p:nvSpPr>
        <p:spPr>
          <a:xfrm>
            <a:off x="169333" y="6470131"/>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
        <p:nvSpPr>
          <p:cNvPr id="6" name="TextBox 5"/>
          <p:cNvSpPr txBox="1"/>
          <p:nvPr/>
        </p:nvSpPr>
        <p:spPr>
          <a:xfrm rot="253995">
            <a:off x="2379735" y="2539170"/>
            <a:ext cx="434966" cy="584776"/>
          </a:xfrm>
          <a:prstGeom prst="rect">
            <a:avLst/>
          </a:prstGeom>
          <a:noFill/>
        </p:spPr>
        <p:txBody>
          <a:bodyPr wrap="none" rtlCol="0">
            <a:spAutoFit/>
          </a:bodyPr>
          <a:lstStyle/>
          <a:p>
            <a:r>
              <a:rPr lang="en-US" sz="3200" b="1">
                <a:solidFill>
                  <a:schemeClr val="tx1">
                    <a:lumMod val="65000"/>
                    <a:lumOff val="35000"/>
                  </a:schemeClr>
                </a:solidFill>
                <a:latin typeface="Chalkboard"/>
                <a:cs typeface="Chalkboard"/>
              </a:rPr>
              <a:t>S</a:t>
            </a:r>
          </a:p>
        </p:txBody>
      </p:sp>
    </p:spTree>
    <p:extLst>
      <p:ext uri="{BB962C8B-B14F-4D97-AF65-F5344CB8AC3E}">
        <p14:creationId xmlns:p14="http://schemas.microsoft.com/office/powerpoint/2010/main" val="3915603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28</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233182" y="1919548"/>
            <a:ext cx="3875713" cy="49384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0868" y="4337905"/>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4277628">
            <a:off x="7391910" y="2397139"/>
            <a:ext cx="1847763" cy="369332"/>
          </a:xfrm>
          <a:prstGeom prst="rect">
            <a:avLst/>
          </a:prstGeom>
          <a:noFill/>
        </p:spPr>
        <p:txBody>
          <a:bodyPr wrap="square" rtlCol="0">
            <a:spAutoFit/>
          </a:bodyPr>
          <a:lstStyle/>
          <a:p>
            <a:r>
              <a:rPr lang="en-US" dirty="0" smtClean="0"/>
              <a:t>Privacy/ethics</a:t>
            </a:r>
            <a:endParaRPr lang="en-US" dirty="0"/>
          </a:p>
        </p:txBody>
      </p:sp>
      <p:sp>
        <p:nvSpPr>
          <p:cNvPr id="7" name="Rectangle 6"/>
          <p:cNvSpPr/>
          <p:nvPr/>
        </p:nvSpPr>
        <p:spPr>
          <a:xfrm rot="5400000">
            <a:off x="3128754" y="1824830"/>
            <a:ext cx="3218601" cy="67666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6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880879" y="1746198"/>
            <a:ext cx="3767328" cy="5072063"/>
          </a:xfrm>
          <a:solidFill>
            <a:srgbClr val="FFFFFF"/>
          </a:solidFill>
        </p:spPr>
        <p:txBody>
          <a:bodyPr>
            <a:normAutofit lnSpcReduction="10000"/>
          </a:bodyPr>
          <a:lstStyle/>
          <a:p>
            <a:r>
              <a:rPr lang="en-US" sz="3200" dirty="0"/>
              <a:t>Frequency</a:t>
            </a:r>
          </a:p>
          <a:p>
            <a:r>
              <a:rPr lang="en-US" sz="3200" dirty="0"/>
              <a:t>Granularity</a:t>
            </a:r>
          </a:p>
          <a:p>
            <a:r>
              <a:rPr lang="en-US" sz="3200" dirty="0"/>
              <a:t>Cost</a:t>
            </a:r>
          </a:p>
          <a:p>
            <a:pPr lvl="1"/>
            <a:r>
              <a:rPr lang="en-US" sz="3200" dirty="0"/>
              <a:t>Takes many forms: </a:t>
            </a:r>
            <a:r>
              <a:rPr lang="en-US" sz="3200" dirty="0" smtClean="0"/>
              <a:t>money, time</a:t>
            </a:r>
            <a:r>
              <a:rPr lang="en-US" sz="3200" dirty="0"/>
              <a:t>, storage, </a:t>
            </a:r>
            <a:r>
              <a:rPr lang="en-US" sz="3200" dirty="0" smtClean="0"/>
              <a:t>processing, effort, </a:t>
            </a:r>
            <a:r>
              <a:rPr lang="en-US" sz="3200" dirty="0"/>
              <a:t>etc.</a:t>
            </a:r>
          </a:p>
          <a:p>
            <a:r>
              <a:rPr lang="en-US" sz="3200" dirty="0"/>
              <a:t>Utility</a:t>
            </a:r>
          </a:p>
        </p:txBody>
      </p:sp>
      <p:sp>
        <p:nvSpPr>
          <p:cNvPr id="5" name="Slide Number Placeholder 4"/>
          <p:cNvSpPr>
            <a:spLocks noGrp="1"/>
          </p:cNvSpPr>
          <p:nvPr>
            <p:ph type="sldNum" sz="quarter" idx="12"/>
          </p:nvPr>
        </p:nvSpPr>
        <p:spPr/>
        <p:txBody>
          <a:bodyPr/>
          <a:lstStyle/>
          <a:p>
            <a:fld id="{9F2F5E10-5301-4EE6-90D2-A6C4A3F62BED}" type="slidenum">
              <a:rPr lang="en-US" smtClean="0"/>
              <a:t>29</a:t>
            </a:fld>
            <a:endParaRPr lang="en-US"/>
          </a:p>
        </p:txBody>
      </p:sp>
      <p:pic>
        <p:nvPicPr>
          <p:cNvPr id="3" name="Picture 2"/>
          <p:cNvPicPr>
            <a:picLocks noChangeAspect="1"/>
          </p:cNvPicPr>
          <p:nvPr/>
        </p:nvPicPr>
        <p:blipFill>
          <a:blip r:embed="rId2"/>
          <a:stretch>
            <a:fillRect/>
          </a:stretch>
        </p:blipFill>
        <p:spPr>
          <a:xfrm>
            <a:off x="169333" y="203200"/>
            <a:ext cx="3238219" cy="6513152"/>
          </a:xfrm>
          <a:prstGeom prst="rect">
            <a:avLst/>
          </a:prstGeom>
        </p:spPr>
      </p:pic>
      <p:sp>
        <p:nvSpPr>
          <p:cNvPr id="4" name="TextBox 3"/>
          <p:cNvSpPr txBox="1"/>
          <p:nvPr/>
        </p:nvSpPr>
        <p:spPr>
          <a:xfrm>
            <a:off x="169333" y="6554796"/>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Tree>
    <p:extLst>
      <p:ext uri="{BB962C8B-B14F-4D97-AF65-F5344CB8AC3E}">
        <p14:creationId xmlns:p14="http://schemas.microsoft.com/office/powerpoint/2010/main" val="4291981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Consuming statistical results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3</a:t>
            </a:fld>
            <a:endParaRPr lang="en-US"/>
          </a:p>
        </p:txBody>
      </p:sp>
    </p:spTree>
    <p:extLst>
      <p:ext uri="{BB962C8B-B14F-4D97-AF65-F5344CB8AC3E}">
        <p14:creationId xmlns:p14="http://schemas.microsoft.com/office/powerpoint/2010/main" val="822537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30</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233182" y="1919548"/>
            <a:ext cx="3875713" cy="49384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0868" y="4337905"/>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4277628">
            <a:off x="7391910" y="2397139"/>
            <a:ext cx="1847763" cy="369332"/>
          </a:xfrm>
          <a:prstGeom prst="rect">
            <a:avLst/>
          </a:prstGeom>
          <a:noFill/>
        </p:spPr>
        <p:txBody>
          <a:bodyPr wrap="square" rtlCol="0">
            <a:spAutoFit/>
          </a:bodyPr>
          <a:lstStyle/>
          <a:p>
            <a:r>
              <a:rPr lang="en-US" dirty="0" smtClean="0"/>
              <a:t>Privacy/ethics</a:t>
            </a:r>
            <a:endParaRPr lang="en-US" dirty="0"/>
          </a:p>
        </p:txBody>
      </p:sp>
      <p:sp>
        <p:nvSpPr>
          <p:cNvPr id="7" name="Rectangle 6"/>
          <p:cNvSpPr/>
          <p:nvPr/>
        </p:nvSpPr>
        <p:spPr>
          <a:xfrm rot="5400000">
            <a:off x="3855043" y="2551118"/>
            <a:ext cx="1766023" cy="67666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13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634752" y="2456887"/>
            <a:ext cx="4177777" cy="5241396"/>
          </a:xfrm>
          <a:solidFill>
            <a:srgbClr val="FFFFFF"/>
          </a:solidFill>
        </p:spPr>
        <p:txBody>
          <a:bodyPr>
            <a:normAutofit/>
          </a:bodyPr>
          <a:lstStyle/>
          <a:p>
            <a:r>
              <a:rPr lang="en-US" sz="3200" dirty="0"/>
              <a:t>Compression vs plain</a:t>
            </a:r>
          </a:p>
          <a:p>
            <a:r>
              <a:rPr lang="en-US" sz="3200" dirty="0" smtClean="0"/>
              <a:t>Publish/Open access</a:t>
            </a:r>
          </a:p>
          <a:p>
            <a:r>
              <a:rPr lang="en-US" sz="3200" dirty="0" smtClean="0"/>
              <a:t>Metadata</a:t>
            </a:r>
          </a:p>
          <a:p>
            <a:r>
              <a:rPr lang="en-US" sz="3200" dirty="0" smtClean="0"/>
              <a:t>Security</a:t>
            </a:r>
            <a:endParaRPr lang="en-US" sz="3200" dirty="0"/>
          </a:p>
          <a:p>
            <a:endParaRPr lang="en-US" sz="3200" dirty="0"/>
          </a:p>
        </p:txBody>
      </p:sp>
      <p:sp>
        <p:nvSpPr>
          <p:cNvPr id="5" name="Slide Number Placeholder 4"/>
          <p:cNvSpPr>
            <a:spLocks noGrp="1"/>
          </p:cNvSpPr>
          <p:nvPr>
            <p:ph type="sldNum" sz="quarter" idx="12"/>
          </p:nvPr>
        </p:nvSpPr>
        <p:spPr/>
        <p:txBody>
          <a:bodyPr/>
          <a:lstStyle/>
          <a:p>
            <a:fld id="{9F2F5E10-5301-4EE6-90D2-A6C4A3F62BED}" type="slidenum">
              <a:rPr lang="en-US" smtClean="0"/>
              <a:t>31</a:t>
            </a:fld>
            <a:endParaRPr lang="en-US"/>
          </a:p>
        </p:txBody>
      </p:sp>
      <p:pic>
        <p:nvPicPr>
          <p:cNvPr id="3" name="Picture 2"/>
          <p:cNvPicPr>
            <a:picLocks noChangeAspect="1"/>
          </p:cNvPicPr>
          <p:nvPr/>
        </p:nvPicPr>
        <p:blipFill>
          <a:blip r:embed="rId2"/>
          <a:stretch>
            <a:fillRect/>
          </a:stretch>
        </p:blipFill>
        <p:spPr>
          <a:xfrm>
            <a:off x="0" y="0"/>
            <a:ext cx="3453449" cy="6858000"/>
          </a:xfrm>
          <a:prstGeom prst="rect">
            <a:avLst/>
          </a:prstGeom>
        </p:spPr>
      </p:pic>
      <p:sp>
        <p:nvSpPr>
          <p:cNvPr id="4" name="TextBox 3"/>
          <p:cNvSpPr txBox="1"/>
          <p:nvPr/>
        </p:nvSpPr>
        <p:spPr>
          <a:xfrm>
            <a:off x="169333" y="6571729"/>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Tree>
    <p:extLst>
      <p:ext uri="{BB962C8B-B14F-4D97-AF65-F5344CB8AC3E}">
        <p14:creationId xmlns:p14="http://schemas.microsoft.com/office/powerpoint/2010/main" val="4292273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32</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233182" y="1919548"/>
            <a:ext cx="3875713" cy="493845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0868" y="4337905"/>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5400000">
            <a:off x="2394929" y="4011233"/>
            <a:ext cx="1766023" cy="384646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3320945" y="4516937"/>
            <a:ext cx="772558" cy="384646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72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634753" y="2350626"/>
            <a:ext cx="3767328" cy="4936596"/>
          </a:xfrm>
          <a:solidFill>
            <a:srgbClr val="FFFFFF"/>
          </a:solidFill>
        </p:spPr>
        <p:txBody>
          <a:bodyPr>
            <a:normAutofit/>
          </a:bodyPr>
          <a:lstStyle/>
          <a:p>
            <a:r>
              <a:rPr lang="en-US" sz="3200">
                <a:solidFill>
                  <a:srgbClr val="FF0000"/>
                </a:solidFill>
              </a:rPr>
              <a:t>Data queries </a:t>
            </a:r>
            <a:r>
              <a:rPr lang="en-US" sz="3200"/>
              <a:t>to extract useful subsets or slices of the data</a:t>
            </a:r>
          </a:p>
          <a:p>
            <a:pPr marL="0" indent="0">
              <a:buNone/>
            </a:pPr>
            <a:endParaRPr lang="en-US" sz="3200"/>
          </a:p>
        </p:txBody>
      </p:sp>
      <p:sp>
        <p:nvSpPr>
          <p:cNvPr id="5" name="Slide Number Placeholder 4"/>
          <p:cNvSpPr>
            <a:spLocks noGrp="1"/>
          </p:cNvSpPr>
          <p:nvPr>
            <p:ph type="sldNum" sz="quarter" idx="12"/>
          </p:nvPr>
        </p:nvSpPr>
        <p:spPr/>
        <p:txBody>
          <a:bodyPr/>
          <a:lstStyle/>
          <a:p>
            <a:fld id="{9F2F5E10-5301-4EE6-90D2-A6C4A3F62BED}" type="slidenum">
              <a:rPr lang="en-US" smtClean="0"/>
              <a:t>33</a:t>
            </a:fld>
            <a:endParaRPr lang="en-US"/>
          </a:p>
        </p:txBody>
      </p:sp>
      <p:pic>
        <p:nvPicPr>
          <p:cNvPr id="3" name="Picture 2"/>
          <p:cNvPicPr>
            <a:picLocks noChangeAspect="1"/>
          </p:cNvPicPr>
          <p:nvPr/>
        </p:nvPicPr>
        <p:blipFill>
          <a:blip r:embed="rId3"/>
          <a:stretch>
            <a:fillRect/>
          </a:stretch>
        </p:blipFill>
        <p:spPr>
          <a:xfrm>
            <a:off x="137883" y="666762"/>
            <a:ext cx="4032927" cy="5769503"/>
          </a:xfrm>
          <a:prstGeom prst="rect">
            <a:avLst/>
          </a:prstGeom>
        </p:spPr>
      </p:pic>
      <p:sp>
        <p:nvSpPr>
          <p:cNvPr id="4" name="TextBox 3"/>
          <p:cNvSpPr txBox="1"/>
          <p:nvPr/>
        </p:nvSpPr>
        <p:spPr>
          <a:xfrm>
            <a:off x="169333" y="6487064"/>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Tree>
    <p:extLst>
      <p:ext uri="{BB962C8B-B14F-4D97-AF65-F5344CB8AC3E}">
        <p14:creationId xmlns:p14="http://schemas.microsoft.com/office/powerpoint/2010/main" val="1978827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34</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173826" y="1699327"/>
            <a:ext cx="2580878" cy="43635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61169" y="1917813"/>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70868" y="4337905"/>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08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2"/>
          </p:nvPr>
        </p:nvSpPr>
        <p:spPr>
          <a:xfrm>
            <a:off x="4551298" y="1355134"/>
            <a:ext cx="4473548" cy="5740400"/>
          </a:xfrm>
          <a:solidFill>
            <a:srgbClr val="FFFFFF"/>
          </a:solidFill>
        </p:spPr>
        <p:txBody>
          <a:bodyPr>
            <a:normAutofit/>
          </a:bodyPr>
          <a:lstStyle/>
          <a:p>
            <a:r>
              <a:rPr lang="en-US" sz="3200" dirty="0"/>
              <a:t>Reformatting</a:t>
            </a:r>
          </a:p>
          <a:p>
            <a:r>
              <a:rPr lang="en-US" sz="3200" dirty="0"/>
              <a:t>Conversion</a:t>
            </a:r>
          </a:p>
          <a:p>
            <a:r>
              <a:rPr lang="en-US" sz="3200" dirty="0"/>
              <a:t>Cleaning</a:t>
            </a:r>
          </a:p>
          <a:p>
            <a:r>
              <a:rPr lang="en-US" sz="3200" dirty="0"/>
              <a:t>Imputation</a:t>
            </a:r>
          </a:p>
          <a:p>
            <a:r>
              <a:rPr lang="en-US" sz="3200" dirty="0" smtClean="0"/>
              <a:t>Integration</a:t>
            </a:r>
            <a:endParaRPr lang="en-US" sz="3200" dirty="0"/>
          </a:p>
        </p:txBody>
      </p:sp>
      <p:sp>
        <p:nvSpPr>
          <p:cNvPr id="5" name="Slide Number Placeholder 4"/>
          <p:cNvSpPr>
            <a:spLocks noGrp="1"/>
          </p:cNvSpPr>
          <p:nvPr>
            <p:ph type="sldNum" sz="quarter" idx="12"/>
          </p:nvPr>
        </p:nvSpPr>
        <p:spPr/>
        <p:txBody>
          <a:bodyPr/>
          <a:lstStyle/>
          <a:p>
            <a:fld id="{9F2F5E10-5301-4EE6-90D2-A6C4A3F62BED}" type="slidenum">
              <a:rPr lang="en-US" smtClean="0"/>
              <a:t>35</a:t>
            </a:fld>
            <a:endParaRPr lang="en-US"/>
          </a:p>
        </p:txBody>
      </p:sp>
      <p:pic>
        <p:nvPicPr>
          <p:cNvPr id="3" name="Picture 2"/>
          <p:cNvPicPr>
            <a:picLocks noChangeAspect="1"/>
          </p:cNvPicPr>
          <p:nvPr/>
        </p:nvPicPr>
        <p:blipFill rotWithShape="1">
          <a:blip r:embed="rId2"/>
          <a:srcRect t="7878"/>
          <a:stretch/>
        </p:blipFill>
        <p:spPr>
          <a:xfrm>
            <a:off x="169333" y="152399"/>
            <a:ext cx="2925097" cy="6317731"/>
          </a:xfrm>
          <a:prstGeom prst="rect">
            <a:avLst/>
          </a:prstGeom>
        </p:spPr>
      </p:pic>
      <p:sp>
        <p:nvSpPr>
          <p:cNvPr id="4" name="TextBox 3"/>
          <p:cNvSpPr txBox="1"/>
          <p:nvPr/>
        </p:nvSpPr>
        <p:spPr>
          <a:xfrm>
            <a:off x="169333" y="6470131"/>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
        <p:nvSpPr>
          <p:cNvPr id="6" name="Rectangle 5"/>
          <p:cNvSpPr/>
          <p:nvPr/>
        </p:nvSpPr>
        <p:spPr>
          <a:xfrm>
            <a:off x="178768" y="1271598"/>
            <a:ext cx="2915662" cy="25061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21298385">
            <a:off x="220346" y="1399927"/>
            <a:ext cx="2920276" cy="1077218"/>
          </a:xfrm>
          <a:prstGeom prst="rect">
            <a:avLst/>
          </a:prstGeom>
          <a:noFill/>
        </p:spPr>
        <p:txBody>
          <a:bodyPr wrap="none" rtlCol="0">
            <a:spAutoFit/>
          </a:bodyPr>
          <a:lstStyle/>
          <a:p>
            <a:r>
              <a:rPr lang="en-US" sz="3200" b="1">
                <a:solidFill>
                  <a:schemeClr val="tx1">
                    <a:lumMod val="65000"/>
                    <a:lumOff val="35000"/>
                  </a:schemeClr>
                </a:solidFill>
                <a:latin typeface="Chalkboard"/>
                <a:cs typeface="Chalkboard"/>
              </a:rPr>
              <a:t>PRE-PROCESS</a:t>
            </a:r>
          </a:p>
          <a:p>
            <a:r>
              <a:rPr lang="en-US" sz="3200" b="1">
                <a:solidFill>
                  <a:schemeClr val="tx1">
                    <a:lumMod val="65000"/>
                    <a:lumOff val="35000"/>
                  </a:schemeClr>
                </a:solidFill>
                <a:latin typeface="Chalkboard"/>
                <a:cs typeface="Chalkboard"/>
              </a:rPr>
              <a:t>DATA</a:t>
            </a:r>
          </a:p>
        </p:txBody>
      </p:sp>
    </p:spTree>
    <p:extLst>
      <p:ext uri="{BB962C8B-B14F-4D97-AF65-F5344CB8AC3E}">
        <p14:creationId xmlns:p14="http://schemas.microsoft.com/office/powerpoint/2010/main" val="3740884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Pre-processing Steps</a:t>
            </a:r>
            <a:endParaRPr lang="en-US" dirty="0"/>
          </a:p>
        </p:txBody>
      </p:sp>
      <p:sp>
        <p:nvSpPr>
          <p:cNvPr id="3" name="Content Placeholder 2"/>
          <p:cNvSpPr>
            <a:spLocks noGrp="1"/>
          </p:cNvSpPr>
          <p:nvPr>
            <p:ph idx="1"/>
          </p:nvPr>
        </p:nvSpPr>
        <p:spPr>
          <a:xfrm>
            <a:off x="241300" y="2433355"/>
            <a:ext cx="8712200" cy="4424645"/>
          </a:xfrm>
          <a:solidFill>
            <a:srgbClr val="FFFFFF"/>
          </a:solidFill>
        </p:spPr>
        <p:txBody>
          <a:bodyPr>
            <a:normAutofit fontScale="92500" lnSpcReduction="10000"/>
          </a:bodyPr>
          <a:lstStyle/>
          <a:p>
            <a:r>
              <a:rPr lang="en-US" dirty="0">
                <a:solidFill>
                  <a:srgbClr val="FF0000"/>
                </a:solidFill>
              </a:rPr>
              <a:t>Data </a:t>
            </a:r>
            <a:r>
              <a:rPr lang="en-US" dirty="0" smtClean="0">
                <a:solidFill>
                  <a:srgbClr val="FF0000"/>
                </a:solidFill>
              </a:rPr>
              <a:t>reformatting: </a:t>
            </a:r>
            <a:r>
              <a:rPr lang="en-US" dirty="0"/>
              <a:t>changing the </a:t>
            </a:r>
            <a:r>
              <a:rPr lang="en-US" dirty="0" smtClean="0"/>
              <a:t>format or encoding of the data</a:t>
            </a:r>
            <a:endParaRPr lang="en-US" dirty="0"/>
          </a:p>
          <a:p>
            <a:pPr lvl="1"/>
            <a:r>
              <a:rPr lang="en-US" dirty="0"/>
              <a:t>E.g.: </a:t>
            </a:r>
            <a:r>
              <a:rPr lang="en-US" dirty="0" smtClean="0"/>
              <a:t>Changing an image from JPG to PDF</a:t>
            </a:r>
            <a:endParaRPr lang="en-US" dirty="0"/>
          </a:p>
          <a:p>
            <a:r>
              <a:rPr lang="en-US" dirty="0" smtClean="0">
                <a:solidFill>
                  <a:srgbClr val="FF0000"/>
                </a:solidFill>
              </a:rPr>
              <a:t>Data conversion: </a:t>
            </a:r>
            <a:r>
              <a:rPr lang="en-US" dirty="0" smtClean="0"/>
              <a:t>changing the unit of measurement or representation</a:t>
            </a:r>
          </a:p>
          <a:p>
            <a:pPr lvl="1"/>
            <a:r>
              <a:rPr lang="en-US" dirty="0" smtClean="0"/>
              <a:t>E.g.: Average temperatures in different countries, data is in C and F  </a:t>
            </a:r>
            <a:endParaRPr lang="en-US" dirty="0"/>
          </a:p>
          <a:p>
            <a:r>
              <a:rPr lang="en-US" dirty="0">
                <a:solidFill>
                  <a:srgbClr val="FF0000"/>
                </a:solidFill>
              </a:rPr>
              <a:t>Data </a:t>
            </a:r>
            <a:r>
              <a:rPr lang="en-US" dirty="0" smtClean="0">
                <a:solidFill>
                  <a:srgbClr val="FF0000"/>
                </a:solidFill>
              </a:rPr>
              <a:t>cleaning: </a:t>
            </a:r>
            <a:r>
              <a:rPr lang="en-US" dirty="0" smtClean="0">
                <a:solidFill>
                  <a:srgbClr val="595959"/>
                </a:solidFill>
              </a:rPr>
              <a:t>detecting and correcting errors</a:t>
            </a:r>
          </a:p>
          <a:p>
            <a:pPr lvl="1"/>
            <a:r>
              <a:rPr lang="en-US" dirty="0"/>
              <a:t>E.g.: </a:t>
            </a:r>
            <a:r>
              <a:rPr lang="en-US" dirty="0" smtClean="0"/>
              <a:t>Temperature time series: 70, 68, 65, 60, 60, 60, </a:t>
            </a:r>
            <a:r>
              <a:rPr lang="en-US" dirty="0" smtClean="0">
                <a:solidFill>
                  <a:srgbClr val="FF0000"/>
                </a:solidFill>
              </a:rPr>
              <a:t>500</a:t>
            </a:r>
            <a:r>
              <a:rPr lang="en-US" dirty="0" smtClean="0"/>
              <a:t>, 59, 57,…</a:t>
            </a:r>
          </a:p>
          <a:p>
            <a:r>
              <a:rPr lang="en-US" dirty="0" smtClean="0">
                <a:solidFill>
                  <a:srgbClr val="FF0000"/>
                </a:solidFill>
              </a:rPr>
              <a:t>Data imputation: </a:t>
            </a:r>
            <a:r>
              <a:rPr lang="en-US" dirty="0" smtClean="0">
                <a:solidFill>
                  <a:srgbClr val="595959"/>
                </a:solidFill>
              </a:rPr>
              <a:t>hypothesizing missing values</a:t>
            </a:r>
            <a:endParaRPr lang="en-US" dirty="0" smtClean="0">
              <a:solidFill>
                <a:srgbClr val="FF0000"/>
              </a:solidFill>
            </a:endParaRPr>
          </a:p>
          <a:p>
            <a:pPr lvl="1"/>
            <a:r>
              <a:rPr lang="en-US" dirty="0"/>
              <a:t>E.g.: </a:t>
            </a:r>
            <a:r>
              <a:rPr lang="en-US" dirty="0" smtClean="0"/>
              <a:t>Temperature time series: 9am 50, 10am --, 11am 60, 12pm 65</a:t>
            </a:r>
            <a:endParaRPr lang="en-US" dirty="0"/>
          </a:p>
          <a:p>
            <a:r>
              <a:rPr lang="en-US" dirty="0">
                <a:solidFill>
                  <a:srgbClr val="FF0000"/>
                </a:solidFill>
              </a:rPr>
              <a:t>Data </a:t>
            </a:r>
            <a:r>
              <a:rPr lang="en-US" dirty="0" smtClean="0">
                <a:solidFill>
                  <a:srgbClr val="FF0000"/>
                </a:solidFill>
              </a:rPr>
              <a:t>integration: </a:t>
            </a:r>
            <a:r>
              <a:rPr lang="en-US" dirty="0" smtClean="0"/>
              <a:t>mapping objects across datasets, merging them</a:t>
            </a:r>
            <a:endParaRPr lang="en-US" dirty="0">
              <a:solidFill>
                <a:srgbClr val="FF0000"/>
              </a:solidFill>
            </a:endParaRPr>
          </a:p>
          <a:p>
            <a:pPr lvl="1"/>
            <a:r>
              <a:rPr lang="en-US" dirty="0"/>
              <a:t>E.g.: </a:t>
            </a:r>
            <a:r>
              <a:rPr lang="en-US" dirty="0" smtClean="0"/>
              <a:t>Use data from two separate social networks</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36</a:t>
            </a:fld>
            <a:endParaRPr lang="en-US"/>
          </a:p>
        </p:txBody>
      </p:sp>
    </p:spTree>
    <p:extLst>
      <p:ext uri="{BB962C8B-B14F-4D97-AF65-F5344CB8AC3E}">
        <p14:creationId xmlns:p14="http://schemas.microsoft.com/office/powerpoint/2010/main" val="10252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37</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173826" y="1699327"/>
            <a:ext cx="2580878" cy="325017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61169" y="1917813"/>
            <a:ext cx="387069" cy="24200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641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568851" y="2289742"/>
            <a:ext cx="4659814" cy="5021263"/>
          </a:xfrm>
          <a:solidFill>
            <a:srgbClr val="FFFFFF"/>
          </a:solidFill>
        </p:spPr>
        <p:txBody>
          <a:bodyPr>
            <a:normAutofit/>
          </a:bodyPr>
          <a:lstStyle/>
          <a:p>
            <a:r>
              <a:rPr lang="en-US" sz="3200" dirty="0" smtClean="0"/>
              <a:t>Basic statistics</a:t>
            </a:r>
          </a:p>
          <a:p>
            <a:r>
              <a:rPr lang="en-US" sz="3200" dirty="0" smtClean="0"/>
              <a:t>Machine learning, etc.</a:t>
            </a:r>
            <a:endParaRPr lang="en-US" sz="3200" dirty="0"/>
          </a:p>
        </p:txBody>
      </p:sp>
      <p:sp>
        <p:nvSpPr>
          <p:cNvPr id="5" name="Slide Number Placeholder 4"/>
          <p:cNvSpPr>
            <a:spLocks noGrp="1"/>
          </p:cNvSpPr>
          <p:nvPr>
            <p:ph type="sldNum" sz="quarter" idx="12"/>
          </p:nvPr>
        </p:nvSpPr>
        <p:spPr/>
        <p:txBody>
          <a:bodyPr/>
          <a:lstStyle/>
          <a:p>
            <a:fld id="{9F2F5E10-5301-4EE6-90D2-A6C4A3F62BED}" type="slidenum">
              <a:rPr lang="en-US" smtClean="0"/>
              <a:t>38</a:t>
            </a:fld>
            <a:endParaRPr lang="en-US"/>
          </a:p>
        </p:txBody>
      </p:sp>
      <p:pic>
        <p:nvPicPr>
          <p:cNvPr id="3" name="Picture 2"/>
          <p:cNvPicPr>
            <a:picLocks noChangeAspect="1"/>
          </p:cNvPicPr>
          <p:nvPr/>
        </p:nvPicPr>
        <p:blipFill>
          <a:blip r:embed="rId2"/>
          <a:stretch>
            <a:fillRect/>
          </a:stretch>
        </p:blipFill>
        <p:spPr>
          <a:xfrm>
            <a:off x="0" y="0"/>
            <a:ext cx="3153162" cy="6858000"/>
          </a:xfrm>
          <a:prstGeom prst="rect">
            <a:avLst/>
          </a:prstGeom>
        </p:spPr>
      </p:pic>
      <p:sp>
        <p:nvSpPr>
          <p:cNvPr id="4" name="TextBox 3"/>
          <p:cNvSpPr txBox="1"/>
          <p:nvPr/>
        </p:nvSpPr>
        <p:spPr>
          <a:xfrm>
            <a:off x="169333" y="6470131"/>
            <a:ext cx="4711546" cy="246221"/>
          </a:xfrm>
          <a:prstGeom prst="rect">
            <a:avLst/>
          </a:prstGeom>
          <a:noFill/>
        </p:spPr>
        <p:txBody>
          <a:bodyPr wrap="none" rtlCol="0">
            <a:spAutoFit/>
          </a:bodyPr>
          <a:lstStyle/>
          <a:p>
            <a:r>
              <a:rPr lang="en-US" sz="1000" dirty="0">
                <a:solidFill>
                  <a:srgbClr val="7F7F7F"/>
                </a:solidFill>
              </a:rPr>
              <a:t>https://</a:t>
            </a:r>
            <a:r>
              <a:rPr lang="en-US" sz="1000" dirty="0" err="1">
                <a:solidFill>
                  <a:srgbClr val="7F7F7F"/>
                </a:solidFill>
              </a:rPr>
              <a:t>upload.wikimedia.org</a:t>
            </a:r>
            <a:r>
              <a:rPr lang="en-US" sz="1000" dirty="0">
                <a:solidFill>
                  <a:srgbClr val="7F7F7F"/>
                </a:solidFill>
              </a:rPr>
              <a:t>/</a:t>
            </a:r>
            <a:r>
              <a:rPr lang="en-US" sz="1000" dirty="0" err="1">
                <a:solidFill>
                  <a:srgbClr val="7F7F7F"/>
                </a:solidFill>
              </a:rPr>
              <a:t>wikipedia</a:t>
            </a:r>
            <a:r>
              <a:rPr lang="en-US" sz="1000" dirty="0">
                <a:solidFill>
                  <a:srgbClr val="7F7F7F"/>
                </a:solidFill>
              </a:rPr>
              <a:t>/commons/b/b4/</a:t>
            </a:r>
            <a:r>
              <a:rPr lang="en-US" sz="1000" dirty="0" err="1">
                <a:solidFill>
                  <a:srgbClr val="7F7F7F"/>
                </a:solidFill>
              </a:rPr>
              <a:t>The_Data_Lifecycle.jpg</a:t>
            </a:r>
            <a:endParaRPr lang="en-US" sz="1000" dirty="0">
              <a:solidFill>
                <a:srgbClr val="7F7F7F"/>
              </a:solidFill>
            </a:endParaRPr>
          </a:p>
        </p:txBody>
      </p:sp>
    </p:spTree>
    <p:extLst>
      <p:ext uri="{BB962C8B-B14F-4D97-AF65-F5344CB8AC3E}">
        <p14:creationId xmlns:p14="http://schemas.microsoft.com/office/powerpoint/2010/main" val="7400590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39</a:t>
            </a:fld>
            <a:endParaRPr lang="en-US"/>
          </a:p>
        </p:txBody>
      </p:sp>
      <p:graphicFrame>
        <p:nvGraphicFramePr>
          <p:cNvPr id="4" name="Content Placeholder 5"/>
          <p:cNvGraphicFramePr>
            <a:graphicFrameLocks/>
          </p:cNvGraphicFramePr>
          <p:nvPr>
            <p:extLst/>
          </p:nvPr>
        </p:nvGraphicFramePr>
        <p:xfrm>
          <a:off x="-752559" y="1184841"/>
          <a:ext cx="10843327" cy="5641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505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dirty="0" smtClean="0"/>
              <a:t>Tips for Consuming Statistics</a:t>
            </a:r>
          </a:p>
        </p:txBody>
      </p:sp>
      <p:sp>
        <p:nvSpPr>
          <p:cNvPr id="62468" name="Rectangle 3"/>
          <p:cNvSpPr>
            <a:spLocks noGrp="1" noChangeArrowheads="1"/>
          </p:cNvSpPr>
          <p:nvPr>
            <p:ph type="body" idx="1"/>
          </p:nvPr>
        </p:nvSpPr>
        <p:spPr>
          <a:xfrm>
            <a:off x="561975" y="2619375"/>
            <a:ext cx="7716280" cy="4115380"/>
          </a:xfrm>
        </p:spPr>
        <p:txBody>
          <a:bodyPr>
            <a:normAutofit/>
          </a:bodyPr>
          <a:lstStyle/>
          <a:p>
            <a:pPr eaLnBrk="1" hangingPunct="1"/>
            <a:r>
              <a:rPr lang="en-US" dirty="0" smtClean="0"/>
              <a:t>Rather than focusing on whether a test is significant, focus on </a:t>
            </a:r>
            <a:r>
              <a:rPr lang="en-US" i="1" dirty="0" smtClean="0"/>
              <a:t>what the results mean</a:t>
            </a:r>
            <a:r>
              <a:rPr lang="en-US" dirty="0" smtClean="0"/>
              <a:t> and effect size</a:t>
            </a:r>
            <a:r>
              <a:rPr lang="en-US" i="1" dirty="0" smtClean="0"/>
              <a:t>.</a:t>
            </a:r>
          </a:p>
          <a:p>
            <a:pPr eaLnBrk="1" hangingPunct="1"/>
            <a:endParaRPr lang="en-US" i="1" dirty="0" smtClean="0"/>
          </a:p>
          <a:p>
            <a:pPr eaLnBrk="1" hangingPunct="1"/>
            <a:r>
              <a:rPr lang="en-US" dirty="0" smtClean="0"/>
              <a:t>Check to see if the author’s conclusions are supported by the data</a:t>
            </a:r>
          </a:p>
          <a:p>
            <a:pPr eaLnBrk="1" hangingPunct="1"/>
            <a:endParaRPr lang="en-US" dirty="0" smtClean="0"/>
          </a:p>
          <a:p>
            <a:pPr eaLnBrk="1" hangingPunct="1"/>
            <a:r>
              <a:rPr lang="en-US" dirty="0" smtClean="0"/>
              <a:t>Don’t take their word for it!</a:t>
            </a:r>
          </a:p>
          <a:p>
            <a:pPr eaLnBrk="1" hangingPunct="1"/>
            <a:endParaRPr lang="en-US" dirty="0"/>
          </a:p>
          <a:p>
            <a:pPr eaLnBrk="1" hangingPunct="1"/>
            <a:endParaRPr lang="en-US" dirty="0" smtClean="0"/>
          </a:p>
          <a:p>
            <a:pPr eaLnBrk="1" hangingPunct="1"/>
            <a:endParaRPr lang="en-US" dirty="0" smtClean="0"/>
          </a:p>
        </p:txBody>
      </p:sp>
      <p:sp>
        <p:nvSpPr>
          <p:cNvPr id="2" name="Slide Number Placeholder 1"/>
          <p:cNvSpPr>
            <a:spLocks noGrp="1"/>
          </p:cNvSpPr>
          <p:nvPr>
            <p:ph type="sldNum" sz="quarter" idx="12"/>
          </p:nvPr>
        </p:nvSpPr>
        <p:spPr/>
        <p:txBody>
          <a:bodyPr/>
          <a:lstStyle/>
          <a:p>
            <a:fld id="{9F2F5E10-5301-4EE6-90D2-A6C4A3F62BED}" type="slidenum">
              <a:rPr lang="en-US" smtClean="0"/>
              <a:t>4</a:t>
            </a:fld>
            <a:endParaRPr lang="en-US"/>
          </a:p>
        </p:txBody>
      </p:sp>
    </p:spTree>
    <p:extLst>
      <p:ext uri="{BB962C8B-B14F-4D97-AF65-F5344CB8AC3E}">
        <p14:creationId xmlns:p14="http://schemas.microsoft.com/office/powerpoint/2010/main" val="3155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8">
                                            <p:txEl>
                                              <p:pRg st="0" end="0"/>
                                            </p:txEl>
                                          </p:spTgt>
                                        </p:tgtEl>
                                        <p:attrNameLst>
                                          <p:attrName>style.visibility</p:attrName>
                                        </p:attrNameLst>
                                      </p:cBhvr>
                                      <p:to>
                                        <p:strVal val="visible"/>
                                      </p:to>
                                    </p:set>
                                    <p:animEffect transition="in" filter="fade">
                                      <p:cBhvr>
                                        <p:cTn id="7" dur="500"/>
                                        <p:tgtEl>
                                          <p:spTgt spid="62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8">
                                            <p:txEl>
                                              <p:pRg st="2" end="2"/>
                                            </p:txEl>
                                          </p:spTgt>
                                        </p:tgtEl>
                                        <p:attrNameLst>
                                          <p:attrName>style.visibility</p:attrName>
                                        </p:attrNameLst>
                                      </p:cBhvr>
                                      <p:to>
                                        <p:strVal val="visible"/>
                                      </p:to>
                                    </p:set>
                                    <p:animEffect transition="in" filter="fade">
                                      <p:cBhvr>
                                        <p:cTn id="12" dur="500"/>
                                        <p:tgtEl>
                                          <p:spTgt spid="6246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468">
                                            <p:txEl>
                                              <p:pRg st="4" end="4"/>
                                            </p:txEl>
                                          </p:spTgt>
                                        </p:tgtEl>
                                        <p:attrNameLst>
                                          <p:attrName>style.visibility</p:attrName>
                                        </p:attrNameLst>
                                      </p:cBhvr>
                                      <p:to>
                                        <p:strVal val="visible"/>
                                      </p:to>
                                    </p:set>
                                    <p:animEffect transition="in" filter="fade">
                                      <p:cBhvr>
                                        <p:cTn id="17" dur="500"/>
                                        <p:tgtEl>
                                          <p:spTgt spid="62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5050212" y="3551527"/>
            <a:ext cx="3865780" cy="5038196"/>
          </a:xfrm>
          <a:solidFill>
            <a:srgbClr val="FFFFFF"/>
          </a:solidFill>
        </p:spPr>
        <p:txBody>
          <a:bodyPr>
            <a:normAutofit/>
          </a:bodyPr>
          <a:lstStyle/>
          <a:p>
            <a:r>
              <a:rPr lang="en-US" sz="3200" dirty="0"/>
              <a:t>Visualization</a:t>
            </a:r>
          </a:p>
          <a:p>
            <a:r>
              <a:rPr lang="en-US" sz="3200" dirty="0" smtClean="0"/>
              <a:t>Explanation</a:t>
            </a:r>
            <a:endParaRPr lang="en-US" sz="3200" dirty="0"/>
          </a:p>
          <a:p>
            <a:pPr lvl="1"/>
            <a:r>
              <a:rPr lang="en-US" sz="3200" dirty="0"/>
              <a:t>Drill-down to details</a:t>
            </a:r>
          </a:p>
          <a:p>
            <a:endParaRPr lang="en-US" sz="3200" dirty="0"/>
          </a:p>
        </p:txBody>
      </p:sp>
      <p:sp>
        <p:nvSpPr>
          <p:cNvPr id="5" name="Slide Number Placeholder 4"/>
          <p:cNvSpPr>
            <a:spLocks noGrp="1"/>
          </p:cNvSpPr>
          <p:nvPr>
            <p:ph type="sldNum" sz="quarter" idx="12"/>
          </p:nvPr>
        </p:nvSpPr>
        <p:spPr/>
        <p:txBody>
          <a:bodyPr/>
          <a:lstStyle/>
          <a:p>
            <a:fld id="{9F2F5E10-5301-4EE6-90D2-A6C4A3F62BED}" type="slidenum">
              <a:rPr lang="en-US" smtClean="0"/>
              <a:t>40</a:t>
            </a:fld>
            <a:endParaRPr lang="en-US" dirty="0"/>
          </a:p>
        </p:txBody>
      </p:sp>
      <p:pic>
        <p:nvPicPr>
          <p:cNvPr id="3" name="Picture 2"/>
          <p:cNvPicPr>
            <a:picLocks noChangeAspect="1"/>
          </p:cNvPicPr>
          <p:nvPr/>
        </p:nvPicPr>
        <p:blipFill>
          <a:blip r:embed="rId3"/>
          <a:stretch>
            <a:fillRect/>
          </a:stretch>
        </p:blipFill>
        <p:spPr>
          <a:xfrm>
            <a:off x="0" y="0"/>
            <a:ext cx="4779302" cy="6858000"/>
          </a:xfrm>
          <a:prstGeom prst="rect">
            <a:avLst/>
          </a:prstGeom>
        </p:spPr>
      </p:pic>
      <p:sp>
        <p:nvSpPr>
          <p:cNvPr id="4" name="TextBox 3"/>
          <p:cNvSpPr txBox="1"/>
          <p:nvPr/>
        </p:nvSpPr>
        <p:spPr>
          <a:xfrm>
            <a:off x="169333" y="6470131"/>
            <a:ext cx="4711546" cy="246221"/>
          </a:xfrm>
          <a:prstGeom prst="rect">
            <a:avLst/>
          </a:prstGeom>
          <a:noFill/>
        </p:spPr>
        <p:txBody>
          <a:bodyPr wrap="none" rtlCol="0">
            <a:spAutoFit/>
          </a:bodyPr>
          <a:lstStyle/>
          <a:p>
            <a:r>
              <a:rPr lang="en-US" sz="1000" dirty="0">
                <a:solidFill>
                  <a:srgbClr val="7F7F7F"/>
                </a:solidFill>
              </a:rPr>
              <a:t>https://upload.wikimedia.org/wikipedia/commons/b/b4/The_Data_Lifecycle.jpg</a:t>
            </a:r>
          </a:p>
        </p:txBody>
      </p:sp>
      <p:sp>
        <p:nvSpPr>
          <p:cNvPr id="9" name="TextBox 8"/>
          <p:cNvSpPr txBox="1"/>
          <p:nvPr/>
        </p:nvSpPr>
        <p:spPr>
          <a:xfrm>
            <a:off x="2281633" y="4992719"/>
            <a:ext cx="1456569" cy="830997"/>
          </a:xfrm>
          <a:prstGeom prst="rect">
            <a:avLst/>
          </a:prstGeom>
          <a:solidFill>
            <a:srgbClr val="D9D9D9"/>
          </a:solidFill>
        </p:spPr>
        <p:txBody>
          <a:bodyPr wrap="none" rtlCol="0">
            <a:spAutoFit/>
          </a:bodyPr>
          <a:lstStyle/>
          <a:p>
            <a:r>
              <a:rPr lang="en-US" sz="2400" b="1" dirty="0">
                <a:solidFill>
                  <a:schemeClr val="tx1">
                    <a:lumMod val="65000"/>
                    <a:lumOff val="35000"/>
                  </a:schemeClr>
                </a:solidFill>
                <a:latin typeface="Chalkboard"/>
                <a:cs typeface="Chalkboard"/>
              </a:rPr>
              <a:t>PUBLISH</a:t>
            </a:r>
          </a:p>
          <a:p>
            <a:r>
              <a:rPr lang="en-US" sz="2400" b="1" dirty="0">
                <a:solidFill>
                  <a:schemeClr val="tx1">
                    <a:lumMod val="65000"/>
                    <a:lumOff val="35000"/>
                  </a:schemeClr>
                </a:solidFill>
                <a:latin typeface="Chalkboard"/>
                <a:cs typeface="Chalkboard"/>
              </a:rPr>
              <a:t>DATA</a:t>
            </a:r>
          </a:p>
        </p:txBody>
      </p:sp>
      <p:sp>
        <p:nvSpPr>
          <p:cNvPr id="7" name="Trapezoid 6"/>
          <p:cNvSpPr/>
          <p:nvPr/>
        </p:nvSpPr>
        <p:spPr>
          <a:xfrm flipV="1">
            <a:off x="5707928" y="2292679"/>
            <a:ext cx="2747523" cy="1213472"/>
          </a:xfrm>
          <a:prstGeom prst="trapezoid">
            <a:avLst>
              <a:gd name="adj" fmla="val 6800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 name="TextBox 9"/>
          <p:cNvSpPr txBox="1"/>
          <p:nvPr/>
        </p:nvSpPr>
        <p:spPr>
          <a:xfrm>
            <a:off x="6203285" y="2424842"/>
            <a:ext cx="1646605" cy="707886"/>
          </a:xfrm>
          <a:prstGeom prst="rect">
            <a:avLst/>
          </a:prstGeom>
          <a:noFill/>
        </p:spPr>
        <p:txBody>
          <a:bodyPr wrap="none" rtlCol="0">
            <a:spAutoFit/>
          </a:bodyPr>
          <a:lstStyle/>
          <a:p>
            <a:pPr algn="ctr"/>
            <a:r>
              <a:rPr lang="en-US" sz="2000" b="1" dirty="0" smtClean="0"/>
              <a:t>Data </a:t>
            </a:r>
          </a:p>
          <a:p>
            <a:pPr algn="ctr"/>
            <a:r>
              <a:rPr lang="en-US" sz="2000" b="1" dirty="0" smtClean="0"/>
              <a:t>visualization</a:t>
            </a:r>
            <a:endParaRPr lang="en-US" sz="2000" b="1" dirty="0"/>
          </a:p>
        </p:txBody>
      </p:sp>
    </p:spTree>
    <p:extLst>
      <p:ext uri="{BB962C8B-B14F-4D97-AF65-F5344CB8AC3E}">
        <p14:creationId xmlns:p14="http://schemas.microsoft.com/office/powerpoint/2010/main" val="18959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of life cycle</a:t>
            </a:r>
            <a:endParaRPr lang="en-US" dirty="0"/>
          </a:p>
        </p:txBody>
      </p:sp>
      <p:sp>
        <p:nvSpPr>
          <p:cNvPr id="9" name="Text Placeholder 8"/>
          <p:cNvSpPr>
            <a:spLocks noGrp="1"/>
          </p:cNvSpPr>
          <p:nvPr>
            <p:ph type="body" idx="1"/>
          </p:nvPr>
        </p:nvSpPr>
        <p:spPr>
          <a:xfrm>
            <a:off x="1023583" y="4114800"/>
            <a:ext cx="5834418" cy="995082"/>
          </a:xfrm>
        </p:spPr>
        <p:txBody>
          <a:bodyPr>
            <a:normAutofit/>
          </a:bodyPr>
          <a:lstStyle/>
          <a:p>
            <a:r>
              <a:rPr lang="en-US" sz="2400" dirty="0" smtClean="0"/>
              <a:t>Automatically tracked behavior in dyads</a:t>
            </a:r>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41</a:t>
            </a:fld>
            <a:endParaRPr lang="en-US" dirty="0"/>
          </a:p>
        </p:txBody>
      </p:sp>
    </p:spTree>
    <p:extLst>
      <p:ext uri="{BB962C8B-B14F-4D97-AF65-F5344CB8AC3E}">
        <p14:creationId xmlns:p14="http://schemas.microsoft.com/office/powerpoint/2010/main" val="26092679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A pic"/>
          <p:cNvPicPr>
            <a:picLocks noChangeAspect="1" noChangeArrowheads="1"/>
          </p:cNvPicPr>
          <p:nvPr/>
        </p:nvPicPr>
        <p:blipFill>
          <a:blip r:embed="rId2"/>
          <a:srcRect/>
          <a:stretch>
            <a:fillRect/>
          </a:stretch>
        </p:blipFill>
        <p:spPr bwMode="auto">
          <a:xfrm>
            <a:off x="1449657" y="2217127"/>
            <a:ext cx="6211230" cy="3848926"/>
          </a:xfrm>
          <a:prstGeom prst="rect">
            <a:avLst/>
          </a:prstGeom>
          <a:noFill/>
          <a:ln w="9525">
            <a:noFill/>
            <a:miter lim="800000"/>
            <a:headEnd/>
            <a:tailEnd/>
          </a:ln>
        </p:spPr>
      </p:pic>
      <p:sp>
        <p:nvSpPr>
          <p:cNvPr id="3" name="Title 1"/>
          <p:cNvSpPr txBox="1">
            <a:spLocks/>
          </p:cNvSpPr>
          <p:nvPr/>
        </p:nvSpPr>
        <p:spPr>
          <a:xfrm>
            <a:off x="457200" y="345141"/>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 </a:t>
            </a:r>
            <a:endParaRPr lang="en-US" dirty="0"/>
          </a:p>
        </p:txBody>
      </p:sp>
      <p:grpSp>
        <p:nvGrpSpPr>
          <p:cNvPr id="4" name="Group 3"/>
          <p:cNvGrpSpPr/>
          <p:nvPr/>
        </p:nvGrpSpPr>
        <p:grpSpPr>
          <a:xfrm>
            <a:off x="6913462" y="1188578"/>
            <a:ext cx="2069568" cy="838874"/>
            <a:chOff x="3436906" y="6100"/>
            <a:chExt cx="2069568" cy="838874"/>
          </a:xfrm>
          <a:scene3d>
            <a:camera prst="orthographicFront"/>
            <a:lightRig rig="chilly" dir="t"/>
          </a:scene3d>
        </p:grpSpPr>
        <p:sp>
          <p:nvSpPr>
            <p:cNvPr id="5" name="Rounded Rectangle 4"/>
            <p:cNvSpPr/>
            <p:nvPr/>
          </p:nvSpPr>
          <p:spPr>
            <a:xfrm>
              <a:off x="3436906" y="6100"/>
              <a:ext cx="2069568"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Rounded Rectangle 4"/>
            <p:cNvSpPr txBox="1"/>
            <p:nvPr/>
          </p:nvSpPr>
          <p:spPr>
            <a:xfrm>
              <a:off x="3477856" y="47050"/>
              <a:ext cx="1987668"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p:txBody>
        </p:sp>
      </p:grpSp>
    </p:spTree>
    <p:extLst>
      <p:ext uri="{BB962C8B-B14F-4D97-AF65-F5344CB8AC3E}">
        <p14:creationId xmlns:p14="http://schemas.microsoft.com/office/powerpoint/2010/main" val="2495919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ClipCRA02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83543" y="2511548"/>
            <a:ext cx="5776913" cy="3249612"/>
          </a:xfrm>
        </p:spPr>
      </p:pic>
      <p:sp>
        <p:nvSpPr>
          <p:cNvPr id="3" name="Title 1"/>
          <p:cNvSpPr txBox="1">
            <a:spLocks/>
          </p:cNvSpPr>
          <p:nvPr/>
        </p:nvSpPr>
        <p:spPr>
          <a:xfrm>
            <a:off x="457200" y="345141"/>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 </a:t>
            </a:r>
            <a:endParaRPr lang="en-US" dirty="0"/>
          </a:p>
        </p:txBody>
      </p:sp>
      <p:grpSp>
        <p:nvGrpSpPr>
          <p:cNvPr id="8" name="Group 7"/>
          <p:cNvGrpSpPr/>
          <p:nvPr/>
        </p:nvGrpSpPr>
        <p:grpSpPr>
          <a:xfrm>
            <a:off x="6586376" y="1573232"/>
            <a:ext cx="2458019" cy="838874"/>
            <a:chOff x="5300594" y="858515"/>
            <a:chExt cx="2458019" cy="838874"/>
          </a:xfrm>
          <a:scene3d>
            <a:camera prst="orthographicFront"/>
            <a:lightRig rig="chilly" dir="t"/>
          </a:scene3d>
        </p:grpSpPr>
        <p:sp>
          <p:nvSpPr>
            <p:cNvPr id="9" name="Rounded Rectangle 8"/>
            <p:cNvSpPr/>
            <p:nvPr/>
          </p:nvSpPr>
          <p:spPr>
            <a:xfrm>
              <a:off x="5300594" y="858515"/>
              <a:ext cx="2458019"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350342"/>
                <a:satOff val="-11589"/>
                <a:lumOff val="-168"/>
                <a:alphaOff val="0"/>
              </a:schemeClr>
            </a:fillRef>
            <a:effectRef idx="0">
              <a:schemeClr val="accent3">
                <a:hueOff val="350342"/>
                <a:satOff val="-11589"/>
                <a:lumOff val="-168"/>
                <a:alphaOff val="0"/>
              </a:schemeClr>
            </a:effectRef>
            <a:fontRef idx="minor">
              <a:schemeClr val="lt1"/>
            </a:fontRef>
          </p:style>
        </p:sp>
        <p:sp>
          <p:nvSpPr>
            <p:cNvPr id="10" name="Rounded Rectangle 4"/>
            <p:cNvSpPr txBox="1"/>
            <p:nvPr/>
          </p:nvSpPr>
          <p:spPr>
            <a:xfrm>
              <a:off x="5341544" y="899465"/>
              <a:ext cx="2376119"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p:txBody>
        </p:sp>
      </p:grpSp>
      <p:sp>
        <p:nvSpPr>
          <p:cNvPr id="2" name="Slide Number Placeholder 1"/>
          <p:cNvSpPr>
            <a:spLocks noGrp="1"/>
          </p:cNvSpPr>
          <p:nvPr>
            <p:ph type="sldNum" sz="quarter" idx="12"/>
          </p:nvPr>
        </p:nvSpPr>
        <p:spPr/>
        <p:txBody>
          <a:bodyPr/>
          <a:lstStyle/>
          <a:p>
            <a:fld id="{9F2F5E10-5301-4EE6-90D2-A6C4A3F62BED}" type="slidenum">
              <a:rPr lang="en-US" smtClean="0"/>
              <a:t>43</a:t>
            </a:fld>
            <a:endParaRPr lang="en-US"/>
          </a:p>
        </p:txBody>
      </p:sp>
    </p:spTree>
    <p:extLst>
      <p:ext uri="{BB962C8B-B14F-4D97-AF65-F5344CB8AC3E}">
        <p14:creationId xmlns:p14="http://schemas.microsoft.com/office/powerpoint/2010/main" val="12160155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386861" y="2175683"/>
            <a:ext cx="8229600" cy="4772193"/>
          </a:xfrm>
        </p:spPr>
        <p:txBody>
          <a:bodyPr>
            <a:normAutofit/>
          </a:bodyPr>
          <a:lstStyle/>
          <a:p>
            <a:pPr marL="0" indent="-371475" eaLnBrk="0" hangingPunct="0">
              <a:spcBef>
                <a:spcPts val="0"/>
              </a:spcBef>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Collected </a:t>
            </a:r>
            <a:r>
              <a:rPr lang="en-US" b="1" dirty="0">
                <a:solidFill>
                  <a:schemeClr val="tx1"/>
                </a:solidFill>
                <a:effectLst>
                  <a:outerShdw blurRad="38100" dist="38100" dir="2700000" algn="tl">
                    <a:srgbClr val="000000">
                      <a:alpha val="43137"/>
                    </a:srgbClr>
                  </a:outerShdw>
                </a:effectLst>
              </a:rPr>
              <a:t>data from face-to-face dyadic </a:t>
            </a:r>
            <a:r>
              <a:rPr lang="en-US" b="1" dirty="0" smtClean="0">
                <a:solidFill>
                  <a:schemeClr val="tx1"/>
                </a:solidFill>
                <a:effectLst>
                  <a:outerShdw blurRad="38100" dist="38100" dir="2700000" algn="tl">
                    <a:srgbClr val="000000">
                      <a:alpha val="43137"/>
                    </a:srgbClr>
                  </a:outerShdw>
                </a:effectLst>
              </a:rPr>
              <a:t>negotiations</a:t>
            </a:r>
          </a:p>
          <a:p>
            <a:pPr marL="0" indent="-371475" eaLnBrk="0" hangingPunct="0">
              <a:spcBef>
                <a:spcPts val="0"/>
              </a:spcBef>
              <a:buClr>
                <a:schemeClr val="bg1"/>
              </a:buClr>
              <a:buSzPct val="100000"/>
              <a:buFont typeface="Wingdings" charset="2"/>
              <a:buChar char="§"/>
            </a:pPr>
            <a:endParaRPr lang="en-US" dirty="0">
              <a:solidFill>
                <a:schemeClr val="tx1"/>
              </a:solidFill>
            </a:endParaRPr>
          </a:p>
          <a:p>
            <a:pPr marL="800100" lvl="2" indent="-371475" eaLnBrk="0" hangingPunct="0">
              <a:buClr>
                <a:schemeClr val="bg1"/>
              </a:buClr>
              <a:buSzPct val="100000"/>
              <a:buFont typeface="Wingdings" charset="2"/>
              <a:buChar char="§"/>
            </a:pPr>
            <a:r>
              <a:rPr lang="en-US" dirty="0" smtClean="0">
                <a:solidFill>
                  <a:schemeClr val="tx1"/>
                </a:solidFill>
              </a:rPr>
              <a:t>183 same-sex dyads (73 female dyads, 110 male dyads) </a:t>
            </a:r>
            <a:endParaRPr lang="en-US" dirty="0">
              <a:solidFill>
                <a:schemeClr val="tx1"/>
              </a:solidFill>
            </a:endParaRPr>
          </a:p>
          <a:p>
            <a:pPr marL="800100" lvl="2" indent="-371475" eaLnBrk="0" hangingPunct="0">
              <a:buClr>
                <a:schemeClr val="bg1"/>
              </a:buClr>
              <a:buSzPct val="100000"/>
              <a:buFont typeface="Wingdings" charset="2"/>
              <a:buChar char="§"/>
            </a:pPr>
            <a:endParaRPr lang="en-US" dirty="0" smtClean="0">
              <a:solidFill>
                <a:schemeClr val="tx1"/>
              </a:solidFill>
            </a:endParaRPr>
          </a:p>
          <a:p>
            <a:pPr marL="800100" lvl="2" indent="-371475" eaLnBrk="0" hangingPunct="0">
              <a:buClr>
                <a:schemeClr val="bg1"/>
              </a:buClr>
              <a:buSzPct val="100000"/>
              <a:buFont typeface="Wingdings" charset="2"/>
              <a:buChar char="§"/>
            </a:pPr>
            <a:r>
              <a:rPr lang="en-US" dirty="0" smtClean="0">
                <a:solidFill>
                  <a:schemeClr val="tx1"/>
                </a:solidFill>
              </a:rPr>
              <a:t>Video recorded</a:t>
            </a:r>
          </a:p>
          <a:p>
            <a:pPr marL="800100" lvl="2" indent="-371475" eaLnBrk="0" hangingPunct="0">
              <a:buClr>
                <a:schemeClr val="bg1"/>
              </a:buClr>
              <a:buSzPct val="100000"/>
              <a:buFont typeface="Wingdings" charset="2"/>
              <a:buChar char="§"/>
            </a:pPr>
            <a:endParaRPr lang="en-US" dirty="0">
              <a:solidFill>
                <a:schemeClr val="tx1"/>
              </a:solidFill>
            </a:endParaRPr>
          </a:p>
          <a:p>
            <a:pPr marL="800100" lvl="2" indent="-371475" eaLnBrk="0" hangingPunct="0">
              <a:buClr>
                <a:schemeClr val="bg1"/>
              </a:buClr>
              <a:buSzPct val="100000"/>
              <a:buFont typeface="Wingdings" charset="2"/>
              <a:buChar char="§"/>
            </a:pPr>
            <a:r>
              <a:rPr lang="en-US" dirty="0" smtClean="0">
                <a:solidFill>
                  <a:schemeClr val="tx1"/>
                </a:solidFill>
              </a:rPr>
              <a:t>Partner’s rating of trust</a:t>
            </a:r>
          </a:p>
          <a:p>
            <a:pPr marL="800100" lvl="2" indent="-371475" eaLnBrk="0" hangingPunct="0">
              <a:buClr>
                <a:schemeClr val="bg1"/>
              </a:buClr>
              <a:buSzPct val="100000"/>
              <a:buFont typeface="Wingdings" charset="2"/>
              <a:buChar char="§"/>
            </a:pPr>
            <a:endParaRPr lang="en-US" dirty="0">
              <a:solidFill>
                <a:schemeClr val="tx1"/>
              </a:solidFill>
            </a:endParaRPr>
          </a:p>
          <a:p>
            <a:pPr marL="800100" lvl="2" indent="-371475" eaLnBrk="0" hangingPunct="0">
              <a:buClr>
                <a:schemeClr val="bg1"/>
              </a:buClr>
              <a:buSzPct val="100000"/>
              <a:buFont typeface="Wingdings" charset="2"/>
              <a:buChar char="§"/>
            </a:pPr>
            <a:r>
              <a:rPr lang="en-US" dirty="0" smtClean="0">
                <a:solidFill>
                  <a:schemeClr val="tx1"/>
                </a:solidFill>
              </a:rPr>
              <a:t>Number times each lied about preferences</a:t>
            </a:r>
          </a:p>
          <a:p>
            <a:pPr marL="800100" lvl="2" indent="-371475" eaLnBrk="0" hangingPunct="0">
              <a:spcBef>
                <a:spcPts val="0"/>
              </a:spcBef>
              <a:buClr>
                <a:schemeClr val="bg1"/>
              </a:buClr>
              <a:buSzPct val="100000"/>
              <a:buFont typeface="Wingdings" charset="2"/>
              <a:buChar char="§"/>
            </a:pPr>
            <a:endParaRPr lang="en-US" dirty="0">
              <a:solidFill>
                <a:schemeClr val="tx1"/>
              </a:solidFill>
            </a:endParaRPr>
          </a:p>
          <a:p>
            <a:pPr marL="107950" indent="-371475" eaLnBrk="0" hangingPunct="0">
              <a:spcBef>
                <a:spcPts val="0"/>
              </a:spcBef>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Videos stored on secure server</a:t>
            </a:r>
            <a:endParaRPr lang="en-US" dirty="0">
              <a:solidFill>
                <a:schemeClr val="tx1"/>
              </a:solidFill>
            </a:endParaRPr>
          </a:p>
        </p:txBody>
      </p:sp>
      <p:pic>
        <p:nvPicPr>
          <p:cNvPr id="1026" name="Picture 2" descr="CRA pic"/>
          <p:cNvPicPr>
            <a:picLocks noChangeAspect="1" noChangeArrowheads="1"/>
          </p:cNvPicPr>
          <p:nvPr/>
        </p:nvPicPr>
        <p:blipFill>
          <a:blip r:embed="rId2"/>
          <a:srcRect/>
          <a:stretch>
            <a:fillRect/>
          </a:stretch>
        </p:blipFill>
        <p:spPr bwMode="auto">
          <a:xfrm>
            <a:off x="5416012" y="3559014"/>
            <a:ext cx="3727988" cy="2310130"/>
          </a:xfrm>
          <a:prstGeom prst="rect">
            <a:avLst/>
          </a:prstGeom>
          <a:noFill/>
          <a:ln w="9525">
            <a:noFill/>
            <a:miter lim="800000"/>
            <a:headEnd/>
            <a:tailEnd/>
          </a:ln>
        </p:spPr>
      </p:pic>
      <p:grpSp>
        <p:nvGrpSpPr>
          <p:cNvPr id="8" name="Group 7"/>
          <p:cNvGrpSpPr/>
          <p:nvPr/>
        </p:nvGrpSpPr>
        <p:grpSpPr>
          <a:xfrm>
            <a:off x="6586375" y="2590126"/>
            <a:ext cx="2458019" cy="838874"/>
            <a:chOff x="5300594" y="858515"/>
            <a:chExt cx="2458019" cy="838874"/>
          </a:xfrm>
          <a:scene3d>
            <a:camera prst="orthographicFront"/>
            <a:lightRig rig="chilly" dir="t"/>
          </a:scene3d>
        </p:grpSpPr>
        <p:sp>
          <p:nvSpPr>
            <p:cNvPr id="9" name="Rounded Rectangle 8"/>
            <p:cNvSpPr/>
            <p:nvPr/>
          </p:nvSpPr>
          <p:spPr>
            <a:xfrm>
              <a:off x="5300594" y="858515"/>
              <a:ext cx="2458019"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350342"/>
                <a:satOff val="-11589"/>
                <a:lumOff val="-168"/>
                <a:alphaOff val="0"/>
              </a:schemeClr>
            </a:fillRef>
            <a:effectRef idx="0">
              <a:schemeClr val="accent3">
                <a:hueOff val="350342"/>
                <a:satOff val="-11589"/>
                <a:lumOff val="-168"/>
                <a:alphaOff val="0"/>
              </a:schemeClr>
            </a:effectRef>
            <a:fontRef idx="minor">
              <a:schemeClr val="lt1"/>
            </a:fontRef>
          </p:style>
        </p:sp>
        <p:sp>
          <p:nvSpPr>
            <p:cNvPr id="10" name="Rounded Rectangle 4"/>
            <p:cNvSpPr txBox="1"/>
            <p:nvPr/>
          </p:nvSpPr>
          <p:spPr>
            <a:xfrm>
              <a:off x="5341544" y="899465"/>
              <a:ext cx="2376119"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p:txBody>
        </p:sp>
      </p:grpSp>
      <p:grpSp>
        <p:nvGrpSpPr>
          <p:cNvPr id="11" name="Group 10"/>
          <p:cNvGrpSpPr/>
          <p:nvPr/>
        </p:nvGrpSpPr>
        <p:grpSpPr>
          <a:xfrm>
            <a:off x="4714969" y="5999158"/>
            <a:ext cx="2125489" cy="838874"/>
            <a:chOff x="6319274" y="2916429"/>
            <a:chExt cx="2125489" cy="838874"/>
          </a:xfrm>
          <a:scene3d>
            <a:camera prst="orthographicFront"/>
            <a:lightRig rig="chilly" dir="t"/>
          </a:scene3d>
        </p:grpSpPr>
        <p:sp>
          <p:nvSpPr>
            <p:cNvPr id="12" name="Rounded Rectangle 11"/>
            <p:cNvSpPr/>
            <p:nvPr/>
          </p:nvSpPr>
          <p:spPr>
            <a:xfrm>
              <a:off x="6319274" y="2916429"/>
              <a:ext cx="2125489"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700684"/>
                <a:satOff val="-23179"/>
                <a:lumOff val="-336"/>
                <a:alphaOff val="0"/>
              </a:schemeClr>
            </a:fillRef>
            <a:effectRef idx="0">
              <a:schemeClr val="accent3">
                <a:hueOff val="700684"/>
                <a:satOff val="-23179"/>
                <a:lumOff val="-336"/>
                <a:alphaOff val="0"/>
              </a:schemeClr>
            </a:effectRef>
            <a:fontRef idx="minor">
              <a:schemeClr val="lt1"/>
            </a:fontRef>
          </p:style>
        </p:sp>
        <p:sp>
          <p:nvSpPr>
            <p:cNvPr id="13" name="Rounded Rectangle 4"/>
            <p:cNvSpPr txBox="1"/>
            <p:nvPr/>
          </p:nvSpPr>
          <p:spPr>
            <a:xfrm>
              <a:off x="6360224" y="2957379"/>
              <a:ext cx="2043589"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p:txBody>
        </p:sp>
      </p:grpSp>
      <p:sp>
        <p:nvSpPr>
          <p:cNvPr id="4" name="Slide Number Placeholder 3"/>
          <p:cNvSpPr>
            <a:spLocks noGrp="1"/>
          </p:cNvSpPr>
          <p:nvPr>
            <p:ph type="sldNum" sz="quarter" idx="12"/>
          </p:nvPr>
        </p:nvSpPr>
        <p:spPr/>
        <p:txBody>
          <a:bodyPr/>
          <a:lstStyle/>
          <a:p>
            <a:fld id="{9F2F5E10-5301-4EE6-90D2-A6C4A3F62BED}" type="slidenum">
              <a:rPr lang="en-US" smtClean="0"/>
              <a:t>44</a:t>
            </a:fld>
            <a:endParaRPr lang="en-US"/>
          </a:p>
        </p:txBody>
      </p:sp>
    </p:spTree>
    <p:extLst>
      <p:ext uri="{BB962C8B-B14F-4D97-AF65-F5344CB8AC3E}">
        <p14:creationId xmlns:p14="http://schemas.microsoft.com/office/powerpoint/2010/main" val="42552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386861" y="2175683"/>
            <a:ext cx="8229600" cy="4772193"/>
          </a:xfrm>
        </p:spPr>
        <p:txBody>
          <a:bodyPr>
            <a:normAutofit/>
          </a:bodyPr>
          <a:lstStyle/>
          <a:p>
            <a:pPr marL="0" indent="-371475" eaLnBrk="0" hangingPunct="0">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Selected relevant parts of videos</a:t>
            </a:r>
          </a:p>
          <a:p>
            <a:pPr marL="800100" lvl="2" indent="-371475" eaLnBrk="0" hangingPunct="0">
              <a:buClr>
                <a:schemeClr val="bg1"/>
              </a:buClr>
              <a:buSzPct val="100000"/>
              <a:buFont typeface="Wingdings" charset="2"/>
              <a:buChar char="§"/>
            </a:pPr>
            <a:endParaRPr lang="en-US" sz="800" dirty="0">
              <a:solidFill>
                <a:schemeClr val="tx1"/>
              </a:solidFill>
            </a:endParaRPr>
          </a:p>
          <a:p>
            <a:pPr marL="107950" indent="-371475" eaLnBrk="0" hangingPunct="0">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Transcribed videos</a:t>
            </a:r>
          </a:p>
          <a:p>
            <a:pPr marL="107950" indent="-371475" eaLnBrk="0" hangingPunct="0">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LIWC analysis provides word count</a:t>
            </a:r>
          </a:p>
          <a:p>
            <a:pPr marL="107950" indent="-371475" eaLnBrk="0" hangingPunct="0">
              <a:buClr>
                <a:schemeClr val="bg1"/>
              </a:buClr>
              <a:buSzPct val="100000"/>
              <a:buFont typeface="Wingdings" charset="2"/>
              <a:buChar char="§"/>
            </a:pPr>
            <a:endParaRPr lang="en-US" sz="100" b="1" dirty="0">
              <a:solidFill>
                <a:schemeClr val="tx1"/>
              </a:solidFill>
              <a:effectLst>
                <a:outerShdw blurRad="38100" dist="38100" dir="2700000" algn="tl">
                  <a:srgbClr val="000000">
                    <a:alpha val="43137"/>
                  </a:srgbClr>
                </a:outerShdw>
              </a:effectLst>
            </a:endParaRPr>
          </a:p>
          <a:p>
            <a:pPr marL="107950" indent="-371475" eaLnBrk="0" hangingPunct="0">
              <a:buClr>
                <a:schemeClr val="bg1"/>
              </a:buClr>
              <a:buSzPct val="100000"/>
              <a:buFont typeface="Wingdings" charset="2"/>
              <a:buChar char="§"/>
            </a:pPr>
            <a:r>
              <a:rPr lang="en-US" b="1" dirty="0" smtClean="0">
                <a:solidFill>
                  <a:schemeClr val="tx1"/>
                </a:solidFill>
                <a:effectLst>
                  <a:outerShdw blurRad="38100" dist="38100" dir="2700000" algn="tl">
                    <a:srgbClr val="000000">
                      <a:alpha val="43137"/>
                    </a:srgbClr>
                  </a:outerShdw>
                </a:effectLst>
              </a:rPr>
              <a:t>Track non-verbal behaviors</a:t>
            </a:r>
          </a:p>
          <a:p>
            <a:pPr marL="450850" lvl="1" indent="-371475" eaLnBrk="0" hangingPunct="0">
              <a:buClr>
                <a:schemeClr val="bg1"/>
              </a:buClr>
              <a:buSzPct val="100000"/>
              <a:buFont typeface="Wingdings" charset="2"/>
              <a:buChar char="§"/>
            </a:pPr>
            <a:r>
              <a:rPr lang="en-US" dirty="0" smtClean="0">
                <a:solidFill>
                  <a:schemeClr val="tx1"/>
                </a:solidFill>
                <a:effectLst>
                  <a:outerShdw blurRad="38100" dist="38100" dir="2700000" algn="tl">
                    <a:srgbClr val="000000">
                      <a:alpha val="43137"/>
                    </a:srgbClr>
                  </a:outerShdw>
                </a:effectLst>
              </a:rPr>
              <a:t>FACET: emotions, AUs</a:t>
            </a:r>
          </a:p>
          <a:p>
            <a:pPr marL="450850" lvl="1" indent="-371475" eaLnBrk="0" hangingPunct="0">
              <a:buClr>
                <a:schemeClr val="bg1"/>
              </a:buClr>
              <a:buSzPct val="100000"/>
              <a:buFont typeface="Wingdings" charset="2"/>
              <a:buChar char="§"/>
            </a:pPr>
            <a:r>
              <a:rPr lang="en-US" dirty="0">
                <a:solidFill>
                  <a:schemeClr val="tx1"/>
                </a:solidFill>
                <a:effectLst>
                  <a:outerShdw blurRad="38100" dist="38100" dir="2700000" algn="tl">
                    <a:srgbClr val="000000">
                      <a:alpha val="43137"/>
                    </a:srgbClr>
                  </a:outerShdw>
                </a:effectLst>
              </a:rPr>
              <a:t>OpenFace: head, gaze</a:t>
            </a:r>
          </a:p>
          <a:p>
            <a:pPr marL="450850" lvl="1" indent="-371475" eaLnBrk="0" hangingPunct="0">
              <a:buClr>
                <a:schemeClr val="bg1"/>
              </a:buClr>
              <a:buSzPct val="100000"/>
              <a:buFont typeface="Wingdings" charset="2"/>
              <a:buChar char="§"/>
            </a:pPr>
            <a:endParaRPr lang="en-US" dirty="0" smtClean="0">
              <a:solidFill>
                <a:schemeClr val="tx1"/>
              </a:solidFill>
            </a:endParaRPr>
          </a:p>
        </p:txBody>
      </p:sp>
      <p:grpSp>
        <p:nvGrpSpPr>
          <p:cNvPr id="14" name="Group 13"/>
          <p:cNvGrpSpPr/>
          <p:nvPr/>
        </p:nvGrpSpPr>
        <p:grpSpPr>
          <a:xfrm>
            <a:off x="6586375" y="2203337"/>
            <a:ext cx="2401337" cy="838874"/>
            <a:chOff x="5406858" y="4606697"/>
            <a:chExt cx="2401337" cy="838874"/>
          </a:xfrm>
          <a:scene3d>
            <a:camera prst="orthographicFront"/>
            <a:lightRig rig="chilly" dir="t"/>
          </a:scene3d>
        </p:grpSpPr>
        <p:sp>
          <p:nvSpPr>
            <p:cNvPr id="15" name="Rounded Rectangle 14"/>
            <p:cNvSpPr/>
            <p:nvPr/>
          </p:nvSpPr>
          <p:spPr>
            <a:xfrm>
              <a:off x="5406858" y="4606697"/>
              <a:ext cx="2401337"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1051027"/>
                <a:satOff val="-34768"/>
                <a:lumOff val="-504"/>
                <a:alphaOff val="0"/>
              </a:schemeClr>
            </a:fillRef>
            <a:effectRef idx="0">
              <a:schemeClr val="accent3">
                <a:hueOff val="1051027"/>
                <a:satOff val="-34768"/>
                <a:lumOff val="-504"/>
                <a:alphaOff val="0"/>
              </a:schemeClr>
            </a:effectRef>
            <a:fontRef idx="minor">
              <a:schemeClr val="lt1"/>
            </a:fontRef>
          </p:style>
        </p:sp>
        <p:sp>
          <p:nvSpPr>
            <p:cNvPr id="16" name="Rounded Rectangle 4"/>
            <p:cNvSpPr txBox="1"/>
            <p:nvPr/>
          </p:nvSpPr>
          <p:spPr>
            <a:xfrm>
              <a:off x="5447808" y="4647647"/>
              <a:ext cx="2319437"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Extract data</a:t>
              </a:r>
              <a:endParaRPr lang="en-US" sz="2800" kern="1200" dirty="0">
                <a:solidFill>
                  <a:schemeClr val="accent4">
                    <a:lumMod val="75000"/>
                  </a:schemeClr>
                </a:solidFill>
              </a:endParaRPr>
            </a:p>
          </p:txBody>
        </p:sp>
      </p:grpSp>
      <p:grpSp>
        <p:nvGrpSpPr>
          <p:cNvPr id="17" name="Group 16"/>
          <p:cNvGrpSpPr/>
          <p:nvPr/>
        </p:nvGrpSpPr>
        <p:grpSpPr>
          <a:xfrm>
            <a:off x="6669565" y="4348606"/>
            <a:ext cx="2017235" cy="838874"/>
            <a:chOff x="3463072" y="5826758"/>
            <a:chExt cx="2017235" cy="838874"/>
          </a:xfrm>
          <a:scene3d>
            <a:camera prst="orthographicFront"/>
            <a:lightRig rig="chilly" dir="t"/>
          </a:scene3d>
        </p:grpSpPr>
        <p:sp>
          <p:nvSpPr>
            <p:cNvPr id="18" name="Rounded Rectangle 17"/>
            <p:cNvSpPr/>
            <p:nvPr/>
          </p:nvSpPr>
          <p:spPr>
            <a:xfrm>
              <a:off x="3463072" y="5826758"/>
              <a:ext cx="2017235"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1401369"/>
                <a:satOff val="-46357"/>
                <a:lumOff val="-672"/>
                <a:alphaOff val="0"/>
              </a:schemeClr>
            </a:fillRef>
            <a:effectRef idx="0">
              <a:schemeClr val="accent3">
                <a:hueOff val="1401369"/>
                <a:satOff val="-46357"/>
                <a:lumOff val="-672"/>
                <a:alphaOff val="0"/>
              </a:schemeClr>
            </a:effectRef>
            <a:fontRef idx="minor">
              <a:schemeClr val="lt1"/>
            </a:fontRef>
          </p:style>
        </p:sp>
        <p:sp>
          <p:nvSpPr>
            <p:cNvPr id="19" name="Rounded Rectangle 4"/>
            <p:cNvSpPr txBox="1"/>
            <p:nvPr/>
          </p:nvSpPr>
          <p:spPr>
            <a:xfrm>
              <a:off x="3504022" y="5867708"/>
              <a:ext cx="1935335"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p:txBody>
        </p:sp>
      </p:grpSp>
      <p:sp>
        <p:nvSpPr>
          <p:cNvPr id="20" name="Left Brace 8"/>
          <p:cNvSpPr>
            <a:spLocks/>
          </p:cNvSpPr>
          <p:nvPr/>
        </p:nvSpPr>
        <p:spPr bwMode="auto">
          <a:xfrm rot="10800000">
            <a:off x="6192826" y="3310316"/>
            <a:ext cx="406400" cy="3534682"/>
          </a:xfrm>
          <a:prstGeom prst="leftBrace">
            <a:avLst>
              <a:gd name="adj1" fmla="val 38677"/>
              <a:gd name="adj2" fmla="val 51088"/>
            </a:avLst>
          </a:prstGeom>
          <a:noFill/>
          <a:ln w="76200">
            <a:solidFill>
              <a:srgbClr val="3366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pic>
        <p:nvPicPr>
          <p:cNvPr id="4" name="Picture 3"/>
          <p:cNvPicPr>
            <a:picLocks noChangeAspect="1"/>
          </p:cNvPicPr>
          <p:nvPr/>
        </p:nvPicPr>
        <p:blipFill>
          <a:blip r:embed="rId2"/>
          <a:stretch>
            <a:fillRect/>
          </a:stretch>
        </p:blipFill>
        <p:spPr>
          <a:xfrm>
            <a:off x="3575674" y="4936089"/>
            <a:ext cx="2546812" cy="1908910"/>
          </a:xfrm>
          <a:prstGeom prst="rect">
            <a:avLst/>
          </a:prstGeom>
        </p:spPr>
      </p:pic>
      <p:sp>
        <p:nvSpPr>
          <p:cNvPr id="21" name="TextBox 20"/>
          <p:cNvSpPr txBox="1"/>
          <p:nvPr/>
        </p:nvSpPr>
        <p:spPr>
          <a:xfrm>
            <a:off x="691796" y="5620803"/>
            <a:ext cx="1899139" cy="378196"/>
          </a:xfrm>
          <a:prstGeom prst="rect">
            <a:avLst/>
          </a:prstGeom>
          <a:noFill/>
        </p:spPr>
        <p:txBody>
          <a:bodyPr wrap="square" rtlCol="0">
            <a:spAutoFit/>
          </a:bodyPr>
          <a:lstStyle/>
          <a:p>
            <a:r>
              <a:rPr lang="en-US" dirty="0">
                <a:solidFill>
                  <a:srgbClr val="FF0000"/>
                </a:solidFill>
              </a:rPr>
              <a:t>Data cleaning</a:t>
            </a:r>
            <a:endParaRPr lang="en-US" dirty="0"/>
          </a:p>
        </p:txBody>
      </p:sp>
      <p:sp>
        <p:nvSpPr>
          <p:cNvPr id="22" name="TextBox 21"/>
          <p:cNvSpPr txBox="1"/>
          <p:nvPr/>
        </p:nvSpPr>
        <p:spPr>
          <a:xfrm>
            <a:off x="691796" y="6072056"/>
            <a:ext cx="1899139" cy="369332"/>
          </a:xfrm>
          <a:prstGeom prst="rect">
            <a:avLst/>
          </a:prstGeom>
          <a:noFill/>
        </p:spPr>
        <p:txBody>
          <a:bodyPr wrap="square" rtlCol="0">
            <a:spAutoFit/>
          </a:bodyPr>
          <a:lstStyle/>
          <a:p>
            <a:r>
              <a:rPr lang="en-US" dirty="0">
                <a:solidFill>
                  <a:srgbClr val="FF0000"/>
                </a:solidFill>
              </a:rPr>
              <a:t>Data </a:t>
            </a:r>
            <a:r>
              <a:rPr lang="en-US" dirty="0" smtClean="0">
                <a:solidFill>
                  <a:srgbClr val="FF0000"/>
                </a:solidFill>
              </a:rPr>
              <a:t>imputation</a:t>
            </a:r>
          </a:p>
        </p:txBody>
      </p:sp>
      <p:sp>
        <p:nvSpPr>
          <p:cNvPr id="23" name="TextBox 22"/>
          <p:cNvSpPr txBox="1"/>
          <p:nvPr/>
        </p:nvSpPr>
        <p:spPr>
          <a:xfrm>
            <a:off x="691796" y="6533465"/>
            <a:ext cx="1899139" cy="369332"/>
          </a:xfrm>
          <a:prstGeom prst="rect">
            <a:avLst/>
          </a:prstGeom>
          <a:noFill/>
        </p:spPr>
        <p:txBody>
          <a:bodyPr wrap="square" rtlCol="0">
            <a:spAutoFit/>
          </a:bodyPr>
          <a:lstStyle/>
          <a:p>
            <a:r>
              <a:rPr lang="en-US" dirty="0">
                <a:solidFill>
                  <a:srgbClr val="FF0000"/>
                </a:solidFill>
              </a:rPr>
              <a:t>Data </a:t>
            </a:r>
            <a:r>
              <a:rPr lang="en-US" dirty="0" smtClean="0">
                <a:solidFill>
                  <a:srgbClr val="FF0000"/>
                </a:solidFill>
              </a:rPr>
              <a:t>integration</a:t>
            </a:r>
          </a:p>
        </p:txBody>
      </p:sp>
      <p:sp>
        <p:nvSpPr>
          <p:cNvPr id="5" name="Slide Number Placeholder 4"/>
          <p:cNvSpPr>
            <a:spLocks noGrp="1"/>
          </p:cNvSpPr>
          <p:nvPr>
            <p:ph type="sldNum" sz="quarter" idx="12"/>
          </p:nvPr>
        </p:nvSpPr>
        <p:spPr/>
        <p:txBody>
          <a:bodyPr/>
          <a:lstStyle/>
          <a:p>
            <a:fld id="{9F2F5E10-5301-4EE6-90D2-A6C4A3F62BED}" type="slidenum">
              <a:rPr lang="en-US" smtClean="0"/>
              <a:t>45</a:t>
            </a:fld>
            <a:endParaRPr lang="en-US"/>
          </a:p>
        </p:txBody>
      </p:sp>
    </p:spTree>
    <p:extLst>
      <p:ext uri="{BB962C8B-B14F-4D97-AF65-F5344CB8AC3E}">
        <p14:creationId xmlns:p14="http://schemas.microsoft.com/office/powerpoint/2010/main" val="20249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46</a:t>
            </a:fld>
            <a:endParaRPr lang="en-US" dirty="0"/>
          </a:p>
        </p:txBody>
      </p:sp>
      <p:grpSp>
        <p:nvGrpSpPr>
          <p:cNvPr id="8" name="Group 7"/>
          <p:cNvGrpSpPr/>
          <p:nvPr/>
        </p:nvGrpSpPr>
        <p:grpSpPr>
          <a:xfrm>
            <a:off x="6853658" y="2285311"/>
            <a:ext cx="1806293" cy="709806"/>
            <a:chOff x="2701735" y="3952364"/>
            <a:chExt cx="1806293" cy="709806"/>
          </a:xfrm>
          <a:scene3d>
            <a:camera prst="orthographicFront"/>
            <a:lightRig rig="chilly" dir="t"/>
          </a:scene3d>
        </p:grpSpPr>
        <p:sp>
          <p:nvSpPr>
            <p:cNvPr id="12" name="Rounded Rectangle 11"/>
            <p:cNvSpPr/>
            <p:nvPr/>
          </p:nvSpPr>
          <p:spPr>
            <a:xfrm>
              <a:off x="2701735" y="3952364"/>
              <a:ext cx="1806293" cy="709806"/>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1751711"/>
                <a:satOff val="-57946"/>
                <a:lumOff val="-840"/>
                <a:alphaOff val="0"/>
              </a:schemeClr>
            </a:fillRef>
            <a:effectRef idx="0">
              <a:schemeClr val="accent3">
                <a:hueOff val="1751711"/>
                <a:satOff val="-57946"/>
                <a:lumOff val="-840"/>
                <a:alphaOff val="0"/>
              </a:schemeClr>
            </a:effectRef>
            <a:fontRef idx="minor">
              <a:schemeClr val="lt1"/>
            </a:fontRef>
          </p:style>
        </p:sp>
        <p:sp>
          <p:nvSpPr>
            <p:cNvPr id="13" name="Rounded Rectangle 4"/>
            <p:cNvSpPr txBox="1"/>
            <p:nvPr/>
          </p:nvSpPr>
          <p:spPr>
            <a:xfrm>
              <a:off x="2736385" y="3987014"/>
              <a:ext cx="1736993" cy="64050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p:txBody>
        </p:sp>
      </p:grpSp>
      <p:pic>
        <p:nvPicPr>
          <p:cNvPr id="6" name="Picture 5"/>
          <p:cNvPicPr>
            <a:picLocks noChangeAspect="1"/>
          </p:cNvPicPr>
          <p:nvPr/>
        </p:nvPicPr>
        <p:blipFill>
          <a:blip r:embed="rId2"/>
          <a:stretch>
            <a:fillRect/>
          </a:stretch>
        </p:blipFill>
        <p:spPr>
          <a:xfrm>
            <a:off x="2179958" y="90604"/>
            <a:ext cx="4417988" cy="6701186"/>
          </a:xfrm>
          <a:prstGeom prst="rect">
            <a:avLst/>
          </a:prstGeom>
        </p:spPr>
      </p:pic>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302749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349890" y="2628181"/>
            <a:ext cx="8753159" cy="4527628"/>
          </a:xfrm>
          <a:solidFill>
            <a:srgbClr val="FFFFFF"/>
          </a:solidFill>
        </p:spPr>
        <p:txBody>
          <a:bodyPr>
            <a:normAutofit/>
          </a:bodyPr>
          <a:lstStyle/>
          <a:p>
            <a:r>
              <a:rPr lang="en-US" dirty="0" smtClean="0"/>
              <a:t>Can also combine NHST with “data driven” (bottom up) approach such as classification</a:t>
            </a:r>
          </a:p>
        </p:txBody>
      </p:sp>
      <p:sp>
        <p:nvSpPr>
          <p:cNvPr id="4" name="Slide Number Placeholder 3"/>
          <p:cNvSpPr>
            <a:spLocks noGrp="1"/>
          </p:cNvSpPr>
          <p:nvPr>
            <p:ph type="sldNum" sz="quarter" idx="12"/>
          </p:nvPr>
        </p:nvSpPr>
        <p:spPr/>
        <p:txBody>
          <a:bodyPr/>
          <a:lstStyle/>
          <a:p>
            <a:fld id="{9F2F5E10-5301-4EE6-90D2-A6C4A3F62BED}" type="slidenum">
              <a:rPr lang="en-US" smtClean="0"/>
              <a:t>47</a:t>
            </a:fld>
            <a:endParaRPr lang="en-US" dirty="0"/>
          </a:p>
        </p:txBody>
      </p:sp>
    </p:spTree>
    <p:extLst>
      <p:ext uri="{BB962C8B-B14F-4D97-AF65-F5344CB8AC3E}">
        <p14:creationId xmlns:p14="http://schemas.microsoft.com/office/powerpoint/2010/main" val="3219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Pre-processing Steps</a:t>
            </a:r>
          </a:p>
        </p:txBody>
      </p:sp>
      <p:sp>
        <p:nvSpPr>
          <p:cNvPr id="3" name="Content Placeholder 2"/>
          <p:cNvSpPr>
            <a:spLocks noGrp="1"/>
          </p:cNvSpPr>
          <p:nvPr>
            <p:ph idx="1"/>
          </p:nvPr>
        </p:nvSpPr>
        <p:spPr>
          <a:xfrm>
            <a:off x="190500" y="2191618"/>
            <a:ext cx="8699500" cy="4714344"/>
          </a:xfrm>
          <a:solidFill>
            <a:srgbClr val="FFFFFF"/>
          </a:solidFill>
        </p:spPr>
        <p:txBody>
          <a:bodyPr>
            <a:normAutofit fontScale="92500" lnSpcReduction="10000"/>
          </a:bodyPr>
          <a:lstStyle/>
          <a:p>
            <a:r>
              <a:rPr lang="en-US" dirty="0" smtClean="0">
                <a:solidFill>
                  <a:srgbClr val="FF0000"/>
                </a:solidFill>
              </a:rPr>
              <a:t>Feature generation: </a:t>
            </a:r>
            <a:r>
              <a:rPr lang="en-US" dirty="0" smtClean="0"/>
              <a:t>formulating new features based on initial given features</a:t>
            </a:r>
            <a:endParaRPr lang="en-US" dirty="0"/>
          </a:p>
          <a:p>
            <a:pPr lvl="1"/>
            <a:r>
              <a:rPr lang="en-US" dirty="0" smtClean="0"/>
              <a:t>E.g.: Eliminating morphological variation from a document</a:t>
            </a:r>
          </a:p>
          <a:p>
            <a:pPr lvl="2"/>
            <a:r>
              <a:rPr lang="en-US" dirty="0" smtClean="0"/>
              <a:t>Initial features: investor, investors, investing, invested,</a:t>
            </a:r>
          </a:p>
          <a:p>
            <a:pPr lvl="2"/>
            <a:r>
              <a:rPr lang="en-US" dirty="0" smtClean="0"/>
              <a:t>Generated feature: “invest” </a:t>
            </a:r>
            <a:endParaRPr lang="en-US" dirty="0"/>
          </a:p>
          <a:p>
            <a:r>
              <a:rPr lang="en-US" dirty="0">
                <a:solidFill>
                  <a:srgbClr val="FF0000"/>
                </a:solidFill>
              </a:rPr>
              <a:t>Feature </a:t>
            </a:r>
            <a:r>
              <a:rPr lang="en-US" dirty="0" smtClean="0">
                <a:solidFill>
                  <a:srgbClr val="FF0000"/>
                </a:solidFill>
              </a:rPr>
              <a:t>construction: </a:t>
            </a:r>
            <a:r>
              <a:rPr lang="en-US" dirty="0" smtClean="0"/>
              <a:t>creating new features by </a:t>
            </a:r>
            <a:r>
              <a:rPr lang="en-US" b="1" dirty="0" smtClean="0"/>
              <a:t>combining</a:t>
            </a:r>
            <a:r>
              <a:rPr lang="en-US" dirty="0" smtClean="0"/>
              <a:t> other features</a:t>
            </a:r>
            <a:endParaRPr lang="en-US" dirty="0"/>
          </a:p>
          <a:p>
            <a:pPr lvl="1"/>
            <a:r>
              <a:rPr lang="en-US" dirty="0"/>
              <a:t>E.g.: </a:t>
            </a:r>
            <a:r>
              <a:rPr lang="en-US" dirty="0" smtClean="0"/>
              <a:t>Characterizing animal behaviors</a:t>
            </a:r>
          </a:p>
          <a:p>
            <a:pPr lvl="2"/>
            <a:r>
              <a:rPr lang="en-US" dirty="0" smtClean="0"/>
              <a:t>Initial features: movement, sitting, laying down, eating, running, sleeping,…</a:t>
            </a:r>
          </a:p>
          <a:p>
            <a:pPr lvl="2"/>
            <a:r>
              <a:rPr lang="en-US" dirty="0" smtClean="0"/>
              <a:t>Constructed features: “hunting” = running followed by eating</a:t>
            </a:r>
            <a:endParaRPr lang="en-US" dirty="0"/>
          </a:p>
          <a:p>
            <a:r>
              <a:rPr lang="en-US" dirty="0" smtClean="0">
                <a:solidFill>
                  <a:srgbClr val="FF0000"/>
                </a:solidFill>
              </a:rPr>
              <a:t>Feature selection: </a:t>
            </a:r>
            <a:r>
              <a:rPr lang="en-US" dirty="0" smtClean="0"/>
              <a:t>decision on what subset of the initial given </a:t>
            </a:r>
            <a:r>
              <a:rPr lang="en-US" dirty="0"/>
              <a:t>features </a:t>
            </a:r>
            <a:r>
              <a:rPr lang="en-US" dirty="0" smtClean="0"/>
              <a:t>should be used</a:t>
            </a:r>
          </a:p>
          <a:p>
            <a:pPr lvl="1"/>
            <a:r>
              <a:rPr lang="en-US" dirty="0" smtClean="0"/>
              <a:t>E.g.: Characterizing customer music preferences</a:t>
            </a:r>
          </a:p>
          <a:p>
            <a:pPr lvl="2"/>
            <a:r>
              <a:rPr lang="en-US" dirty="0" smtClean="0"/>
              <a:t>Initial features: age, height, favorite artist, car brand, address,…</a:t>
            </a:r>
          </a:p>
          <a:p>
            <a:pPr lvl="2"/>
            <a:r>
              <a:rPr lang="en-US" dirty="0" smtClean="0"/>
              <a:t>Selected features: age, address, favorite artist</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48</a:t>
            </a:fld>
            <a:endParaRPr lang="en-US"/>
          </a:p>
        </p:txBody>
      </p:sp>
    </p:spTree>
    <p:extLst>
      <p:ext uri="{BB962C8B-B14F-4D97-AF65-F5344CB8AC3E}">
        <p14:creationId xmlns:p14="http://schemas.microsoft.com/office/powerpoint/2010/main" val="221166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349890" y="2076392"/>
            <a:ext cx="8753159" cy="5079417"/>
          </a:xfrm>
          <a:solidFill>
            <a:srgbClr val="FFFFFF"/>
          </a:solidFill>
        </p:spPr>
        <p:txBody>
          <a:bodyPr>
            <a:normAutofit lnSpcReduction="10000"/>
          </a:bodyPr>
          <a:lstStyle/>
          <a:p>
            <a:r>
              <a:rPr lang="en-US" dirty="0" smtClean="0">
                <a:solidFill>
                  <a:srgbClr val="FF0000"/>
                </a:solidFill>
              </a:rPr>
              <a:t>Feature generation: </a:t>
            </a:r>
            <a:r>
              <a:rPr lang="en-US" dirty="0" smtClean="0"/>
              <a:t>formulating new features based on initial given features</a:t>
            </a:r>
            <a:endParaRPr lang="en-US" dirty="0"/>
          </a:p>
          <a:p>
            <a:pPr lvl="2"/>
            <a:r>
              <a:rPr lang="en-US" dirty="0"/>
              <a:t>Initial features: </a:t>
            </a:r>
            <a:r>
              <a:rPr lang="en-US" dirty="0" smtClean="0"/>
              <a:t>happy, angry, sad, surprised, fear</a:t>
            </a:r>
            <a:endParaRPr lang="en-US" dirty="0"/>
          </a:p>
          <a:p>
            <a:pPr lvl="2"/>
            <a:r>
              <a:rPr lang="en-US" dirty="0"/>
              <a:t>Generated feature: </a:t>
            </a:r>
            <a:r>
              <a:rPr lang="en-US" dirty="0" smtClean="0"/>
              <a:t>“Expressivity” </a:t>
            </a:r>
            <a:endParaRPr lang="en-US" dirty="0"/>
          </a:p>
          <a:p>
            <a:r>
              <a:rPr lang="en-US" dirty="0" smtClean="0">
                <a:solidFill>
                  <a:srgbClr val="FF0000"/>
                </a:solidFill>
              </a:rPr>
              <a:t>Feature construction: </a:t>
            </a:r>
            <a:r>
              <a:rPr lang="en-US" dirty="0" smtClean="0"/>
              <a:t>creating new features by </a:t>
            </a:r>
            <a:r>
              <a:rPr lang="en-US" b="1" dirty="0" smtClean="0"/>
              <a:t>combining</a:t>
            </a:r>
            <a:r>
              <a:rPr lang="en-US" dirty="0" smtClean="0"/>
              <a:t> other features</a:t>
            </a:r>
          </a:p>
          <a:p>
            <a:pPr lvl="2"/>
            <a:r>
              <a:rPr lang="en-US" dirty="0"/>
              <a:t>Control smile if </a:t>
            </a:r>
            <a:r>
              <a:rPr lang="en-US" dirty="0" smtClean="0"/>
              <a:t>AU 12 </a:t>
            </a:r>
            <a:r>
              <a:rPr lang="en-US" b="1" dirty="0" smtClean="0"/>
              <a:t>+</a:t>
            </a:r>
            <a:r>
              <a:rPr lang="en-US" dirty="0" smtClean="0"/>
              <a:t> any “control” muscle movements </a:t>
            </a:r>
            <a:r>
              <a:rPr lang="en-US" dirty="0"/>
              <a:t>(e.g., dimples -AU14-, lip corner depressing -AU15-, chin raising –AU17-, lip tightening –AU23- and lip pressing -AU 24) </a:t>
            </a:r>
          </a:p>
          <a:p>
            <a:pPr lvl="2"/>
            <a:r>
              <a:rPr lang="en-US" dirty="0"/>
              <a:t>Joyous smile if </a:t>
            </a:r>
            <a:r>
              <a:rPr lang="en-US" dirty="0" smtClean="0"/>
              <a:t>AU 12 </a:t>
            </a:r>
            <a:r>
              <a:rPr lang="en-US" b="1" dirty="0"/>
              <a:t>+</a:t>
            </a:r>
            <a:r>
              <a:rPr lang="en-US" dirty="0"/>
              <a:t> any </a:t>
            </a:r>
            <a:r>
              <a:rPr lang="en-US" dirty="0" smtClean="0"/>
              <a:t>“authentic” muscle movements (</a:t>
            </a:r>
            <a:r>
              <a:rPr lang="en-US" dirty="0"/>
              <a:t>e.g., cheek raising –AU6-, mouth openness –AU25- and jaw dropping -AU26) </a:t>
            </a:r>
            <a:r>
              <a:rPr lang="en-US" dirty="0" smtClean="0"/>
              <a:t> </a:t>
            </a:r>
          </a:p>
          <a:p>
            <a:r>
              <a:rPr lang="en-US" dirty="0" smtClean="0">
                <a:solidFill>
                  <a:srgbClr val="FF0000"/>
                </a:solidFill>
              </a:rPr>
              <a:t>Feature selection: </a:t>
            </a:r>
            <a:r>
              <a:rPr lang="en-US" dirty="0" smtClean="0"/>
              <a:t>decision on what subset of the initial given features should be used</a:t>
            </a:r>
          </a:p>
          <a:p>
            <a:pPr lvl="2"/>
            <a:r>
              <a:rPr lang="en-US" dirty="0" smtClean="0"/>
              <a:t>LASSO </a:t>
            </a:r>
            <a:r>
              <a:rPr lang="en-US" dirty="0"/>
              <a:t>in the training set for automatic feature selection</a:t>
            </a:r>
            <a:endParaRPr lang="en-US" dirty="0" smtClean="0"/>
          </a:p>
        </p:txBody>
      </p:sp>
      <p:sp>
        <p:nvSpPr>
          <p:cNvPr id="4" name="Slide Number Placeholder 3"/>
          <p:cNvSpPr>
            <a:spLocks noGrp="1"/>
          </p:cNvSpPr>
          <p:nvPr>
            <p:ph type="sldNum" sz="quarter" idx="12"/>
          </p:nvPr>
        </p:nvSpPr>
        <p:spPr/>
        <p:txBody>
          <a:bodyPr/>
          <a:lstStyle/>
          <a:p>
            <a:fld id="{9F2F5E10-5301-4EE6-90D2-A6C4A3F62BED}" type="slidenum">
              <a:rPr lang="en-US" smtClean="0"/>
              <a:t>49</a:t>
            </a:fld>
            <a:endParaRPr lang="en-US" dirty="0"/>
          </a:p>
        </p:txBody>
      </p:sp>
      <p:grpSp>
        <p:nvGrpSpPr>
          <p:cNvPr id="9" name="Group 8"/>
          <p:cNvGrpSpPr/>
          <p:nvPr/>
        </p:nvGrpSpPr>
        <p:grpSpPr>
          <a:xfrm>
            <a:off x="7126765" y="1002626"/>
            <a:ext cx="2017235" cy="838874"/>
            <a:chOff x="3463072" y="5826758"/>
            <a:chExt cx="2017235" cy="838874"/>
          </a:xfrm>
          <a:scene3d>
            <a:camera prst="orthographicFront"/>
            <a:lightRig rig="chilly" dir="t"/>
          </a:scene3d>
        </p:grpSpPr>
        <p:sp>
          <p:nvSpPr>
            <p:cNvPr id="10" name="Rounded Rectangle 9"/>
            <p:cNvSpPr/>
            <p:nvPr/>
          </p:nvSpPr>
          <p:spPr>
            <a:xfrm>
              <a:off x="3463072" y="5826758"/>
              <a:ext cx="2017235"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1401369"/>
                <a:satOff val="-46357"/>
                <a:lumOff val="-672"/>
                <a:alphaOff val="0"/>
              </a:schemeClr>
            </a:fillRef>
            <a:effectRef idx="0">
              <a:schemeClr val="accent3">
                <a:hueOff val="1401369"/>
                <a:satOff val="-46357"/>
                <a:lumOff val="-672"/>
                <a:alphaOff val="0"/>
              </a:schemeClr>
            </a:effectRef>
            <a:fontRef idx="minor">
              <a:schemeClr val="lt1"/>
            </a:fontRef>
          </p:style>
        </p:sp>
        <p:sp>
          <p:nvSpPr>
            <p:cNvPr id="11" name="Rounded Rectangle 4"/>
            <p:cNvSpPr txBox="1"/>
            <p:nvPr/>
          </p:nvSpPr>
          <p:spPr>
            <a:xfrm>
              <a:off x="3504022" y="5867708"/>
              <a:ext cx="1935335"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Pre-process data</a:t>
              </a:r>
              <a:endParaRPr lang="en-US" sz="2800" kern="1200" dirty="0">
                <a:solidFill>
                  <a:schemeClr val="accent4">
                    <a:lumMod val="75000"/>
                  </a:schemeClr>
                </a:solidFill>
              </a:endParaRPr>
            </a:p>
          </p:txBody>
        </p:sp>
      </p:grpSp>
    </p:spTree>
    <p:extLst>
      <p:ext uri="{BB962C8B-B14F-4D97-AF65-F5344CB8AC3E}">
        <p14:creationId xmlns:p14="http://schemas.microsoft.com/office/powerpoint/2010/main" val="216153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phdcomics.com/comics/archive/phd012010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7937"/>
            <a:ext cx="8220075" cy="68500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F2F5E10-5301-4EE6-90D2-A6C4A3F62BED}" type="slidenum">
              <a:rPr lang="en-US" smtClean="0"/>
              <a:t>5</a:t>
            </a:fld>
            <a:endParaRPr lang="en-US"/>
          </a:p>
        </p:txBody>
      </p:sp>
    </p:spTree>
    <p:extLst>
      <p:ext uri="{BB962C8B-B14F-4D97-AF65-F5344CB8AC3E}">
        <p14:creationId xmlns:p14="http://schemas.microsoft.com/office/powerpoint/2010/main" val="709981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190500" y="1841500"/>
            <a:ext cx="8156331" cy="5016499"/>
          </a:xfrm>
          <a:solidFill>
            <a:srgbClr val="FFFFFF"/>
          </a:solidFill>
        </p:spPr>
        <p:txBody>
          <a:bodyPr>
            <a:normAutofit/>
          </a:bodyPr>
          <a:lstStyle/>
          <a:p>
            <a:r>
              <a:rPr lang="en-US" dirty="0" smtClean="0">
                <a:solidFill>
                  <a:schemeClr val="tx1"/>
                </a:solidFill>
              </a:rPr>
              <a:t>Classifiers</a:t>
            </a:r>
            <a:endParaRPr lang="en-US" dirty="0" smtClean="0"/>
          </a:p>
          <a:p>
            <a:pPr lvl="1"/>
            <a:r>
              <a:rPr lang="en-US" dirty="0" smtClean="0"/>
              <a:t>Liar or not  </a:t>
            </a:r>
          </a:p>
          <a:p>
            <a:pPr lvl="1"/>
            <a:r>
              <a:rPr lang="en-US" dirty="0" smtClean="0"/>
              <a:t>Perceived by opponent as dishonest or honest </a:t>
            </a:r>
          </a:p>
          <a:p>
            <a:pPr lvl="1"/>
            <a:endParaRPr lang="en-US" dirty="0" smtClean="0"/>
          </a:p>
          <a:p>
            <a:pPr lvl="1"/>
            <a:r>
              <a:rPr lang="en-US" dirty="0" smtClean="0"/>
              <a:t>Facial features, especially smile, predicted perception</a:t>
            </a:r>
          </a:p>
          <a:p>
            <a:pPr lvl="1"/>
            <a:r>
              <a:rPr lang="en-US" dirty="0" smtClean="0"/>
              <a:t>Multimodal approach is better predictor of actual lying</a:t>
            </a:r>
          </a:p>
          <a:p>
            <a:pPr lvl="1"/>
            <a:r>
              <a:rPr lang="en-US" dirty="0" smtClean="0"/>
              <a:t>Word count is used accurately</a:t>
            </a:r>
          </a:p>
          <a:p>
            <a:pPr lvl="1"/>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50</a:t>
            </a:fld>
            <a:endParaRPr lang="en-US" dirty="0"/>
          </a:p>
        </p:txBody>
      </p:sp>
      <p:grpSp>
        <p:nvGrpSpPr>
          <p:cNvPr id="8" name="Group 7"/>
          <p:cNvGrpSpPr/>
          <p:nvPr/>
        </p:nvGrpSpPr>
        <p:grpSpPr>
          <a:xfrm>
            <a:off x="7244910" y="1930408"/>
            <a:ext cx="1806293" cy="709806"/>
            <a:chOff x="2701735" y="3952364"/>
            <a:chExt cx="1806293" cy="709806"/>
          </a:xfrm>
          <a:scene3d>
            <a:camera prst="orthographicFront"/>
            <a:lightRig rig="chilly" dir="t"/>
          </a:scene3d>
        </p:grpSpPr>
        <p:sp>
          <p:nvSpPr>
            <p:cNvPr id="12" name="Rounded Rectangle 11"/>
            <p:cNvSpPr/>
            <p:nvPr/>
          </p:nvSpPr>
          <p:spPr>
            <a:xfrm>
              <a:off x="2701735" y="3952364"/>
              <a:ext cx="1806293" cy="709806"/>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1751711"/>
                <a:satOff val="-57946"/>
                <a:lumOff val="-840"/>
                <a:alphaOff val="0"/>
              </a:schemeClr>
            </a:fillRef>
            <a:effectRef idx="0">
              <a:schemeClr val="accent3">
                <a:hueOff val="1751711"/>
                <a:satOff val="-57946"/>
                <a:lumOff val="-840"/>
                <a:alphaOff val="0"/>
              </a:schemeClr>
            </a:effectRef>
            <a:fontRef idx="minor">
              <a:schemeClr val="lt1"/>
            </a:fontRef>
          </p:style>
        </p:sp>
        <p:sp>
          <p:nvSpPr>
            <p:cNvPr id="13" name="Rounded Rectangle 4"/>
            <p:cNvSpPr txBox="1"/>
            <p:nvPr/>
          </p:nvSpPr>
          <p:spPr>
            <a:xfrm>
              <a:off x="2736385" y="3987014"/>
              <a:ext cx="1736993" cy="64050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p:txBody>
        </p:sp>
      </p:grpSp>
    </p:spTree>
    <p:extLst>
      <p:ext uri="{BB962C8B-B14F-4D97-AF65-F5344CB8AC3E}">
        <p14:creationId xmlns:p14="http://schemas.microsoft.com/office/powerpoint/2010/main" val="8574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66612" y="2337930"/>
            <a:ext cx="8156331" cy="5016499"/>
          </a:xfrm>
          <a:solidFill>
            <a:srgbClr val="FFFFFF"/>
          </a:solidFill>
        </p:spPr>
        <p:txBody>
          <a:bodyPr>
            <a:normAutofit/>
          </a:bodyPr>
          <a:lstStyle/>
          <a:p>
            <a:pPr marL="349250" lvl="1" indent="0">
              <a:buNone/>
            </a:pPr>
            <a:endParaRPr lang="en-US" dirty="0"/>
          </a:p>
          <a:p>
            <a:pPr>
              <a:spcBef>
                <a:spcPts val="0"/>
              </a:spcBef>
            </a:pPr>
            <a:r>
              <a:rPr lang="en-US" dirty="0" smtClean="0">
                <a:solidFill>
                  <a:schemeClr val="tx1"/>
                </a:solidFill>
              </a:rPr>
              <a:t>International Conference on Multimodal Interaction</a:t>
            </a:r>
          </a:p>
        </p:txBody>
      </p:sp>
      <p:sp>
        <p:nvSpPr>
          <p:cNvPr id="4" name="Slide Number Placeholder 3"/>
          <p:cNvSpPr>
            <a:spLocks noGrp="1"/>
          </p:cNvSpPr>
          <p:nvPr>
            <p:ph type="sldNum" sz="quarter" idx="12"/>
          </p:nvPr>
        </p:nvSpPr>
        <p:spPr/>
        <p:txBody>
          <a:bodyPr/>
          <a:lstStyle/>
          <a:p>
            <a:fld id="{9F2F5E10-5301-4EE6-90D2-A6C4A3F62BED}" type="slidenum">
              <a:rPr lang="en-US" smtClean="0"/>
              <a:t>51</a:t>
            </a:fld>
            <a:endParaRPr lang="en-US" dirty="0"/>
          </a:p>
        </p:txBody>
      </p:sp>
      <p:grpSp>
        <p:nvGrpSpPr>
          <p:cNvPr id="14" name="Group 13"/>
          <p:cNvGrpSpPr/>
          <p:nvPr/>
        </p:nvGrpSpPr>
        <p:grpSpPr>
          <a:xfrm>
            <a:off x="7041514" y="2682146"/>
            <a:ext cx="1796563" cy="709806"/>
            <a:chOff x="2060851" y="2465901"/>
            <a:chExt cx="1796563" cy="709806"/>
          </a:xfrm>
          <a:scene3d>
            <a:camera prst="orthographicFront"/>
            <a:lightRig rig="chilly" dir="t"/>
          </a:scene3d>
        </p:grpSpPr>
        <p:sp>
          <p:nvSpPr>
            <p:cNvPr id="15" name="Rounded Rectangle 14"/>
            <p:cNvSpPr/>
            <p:nvPr/>
          </p:nvSpPr>
          <p:spPr>
            <a:xfrm>
              <a:off x="2060851" y="2465901"/>
              <a:ext cx="1796563" cy="709806"/>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2102053"/>
                <a:satOff val="-69536"/>
                <a:lumOff val="-1008"/>
                <a:alphaOff val="0"/>
              </a:schemeClr>
            </a:fillRef>
            <a:effectRef idx="0">
              <a:schemeClr val="accent3">
                <a:hueOff val="2102053"/>
                <a:satOff val="-69536"/>
                <a:lumOff val="-1008"/>
                <a:alphaOff val="0"/>
              </a:schemeClr>
            </a:effectRef>
            <a:fontRef idx="minor">
              <a:schemeClr val="lt1"/>
            </a:fontRef>
          </p:style>
        </p:sp>
        <p:sp>
          <p:nvSpPr>
            <p:cNvPr id="16" name="Rounded Rectangle 4"/>
            <p:cNvSpPr txBox="1"/>
            <p:nvPr/>
          </p:nvSpPr>
          <p:spPr>
            <a:xfrm>
              <a:off x="2095501" y="2500551"/>
              <a:ext cx="1727263" cy="64050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Present results</a:t>
              </a:r>
              <a:endParaRPr lang="en-US" sz="2800" kern="1200" dirty="0">
                <a:solidFill>
                  <a:schemeClr val="accent4">
                    <a:lumMod val="75000"/>
                  </a:schemeClr>
                </a:solidFill>
              </a:endParaRPr>
            </a:p>
          </p:txBody>
        </p:sp>
      </p:grpSp>
      <p:pic>
        <p:nvPicPr>
          <p:cNvPr id="1026" name="Picture 2" descr="Image may contain: 1 person, standing, suit, night and indoo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2224" y="3240118"/>
            <a:ext cx="1526106" cy="2034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449150" y="3154149"/>
            <a:ext cx="4323180" cy="1831095"/>
          </a:xfrm>
          <a:prstGeom prst="rect">
            <a:avLst/>
          </a:prstGeom>
        </p:spPr>
      </p:pic>
      <p:grpSp>
        <p:nvGrpSpPr>
          <p:cNvPr id="17" name="Group 16"/>
          <p:cNvGrpSpPr/>
          <p:nvPr/>
        </p:nvGrpSpPr>
        <p:grpSpPr>
          <a:xfrm>
            <a:off x="7041514" y="3841903"/>
            <a:ext cx="1885801" cy="742282"/>
            <a:chOff x="1205410" y="858515"/>
            <a:chExt cx="2416733" cy="838874"/>
          </a:xfrm>
          <a:scene3d>
            <a:camera prst="orthographicFront"/>
            <a:lightRig rig="chilly" dir="t"/>
          </a:scene3d>
        </p:grpSpPr>
        <p:sp>
          <p:nvSpPr>
            <p:cNvPr id="18" name="Rounded Rectangle 17"/>
            <p:cNvSpPr/>
            <p:nvPr/>
          </p:nvSpPr>
          <p:spPr>
            <a:xfrm>
              <a:off x="1205410" y="858515"/>
              <a:ext cx="2416733" cy="838874"/>
            </a:xfrm>
            <a:prstGeom prst="roundRect">
              <a:avLst/>
            </a:prstGeom>
            <a:sp3d prstMaterial="translucentPowder">
              <a:bevelT w="127000" h="25400" prst="softRound"/>
            </a:sp3d>
          </p:spPr>
          <p:style>
            <a:lnRef idx="0">
              <a:schemeClr val="lt1">
                <a:hueOff val="0"/>
                <a:satOff val="0"/>
                <a:lumOff val="0"/>
                <a:alphaOff val="0"/>
              </a:schemeClr>
            </a:lnRef>
            <a:fillRef idx="1">
              <a:schemeClr val="accent3">
                <a:hueOff val="2452395"/>
                <a:satOff val="-81125"/>
                <a:lumOff val="-1176"/>
                <a:alphaOff val="0"/>
              </a:schemeClr>
            </a:fillRef>
            <a:effectRef idx="0">
              <a:schemeClr val="accent3">
                <a:hueOff val="2452395"/>
                <a:satOff val="-81125"/>
                <a:lumOff val="-1176"/>
                <a:alphaOff val="0"/>
              </a:schemeClr>
            </a:effectRef>
            <a:fontRef idx="minor">
              <a:schemeClr val="lt1"/>
            </a:fontRef>
          </p:style>
        </p:sp>
        <p:sp>
          <p:nvSpPr>
            <p:cNvPr id="19" name="Rounded Rectangle 4"/>
            <p:cNvSpPr txBox="1"/>
            <p:nvPr/>
          </p:nvSpPr>
          <p:spPr>
            <a:xfrm>
              <a:off x="1246360" y="899465"/>
              <a:ext cx="2334833" cy="7569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Publish data</a:t>
              </a:r>
              <a:endParaRPr lang="en-US" sz="2800" kern="1200" dirty="0">
                <a:solidFill>
                  <a:schemeClr val="accent4">
                    <a:lumMod val="75000"/>
                  </a:schemeClr>
                </a:solidFill>
              </a:endParaRPr>
            </a:p>
          </p:txBody>
        </p:sp>
      </p:grpSp>
    </p:spTree>
    <p:extLst>
      <p:ext uri="{BB962C8B-B14F-4D97-AF65-F5344CB8AC3E}">
        <p14:creationId xmlns:p14="http://schemas.microsoft.com/office/powerpoint/2010/main" val="37497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349890" y="2628181"/>
            <a:ext cx="8753159" cy="4527628"/>
          </a:xfrm>
          <a:solidFill>
            <a:srgbClr val="FFFFFF"/>
          </a:solidFill>
        </p:spPr>
        <p:txBody>
          <a:bodyPr>
            <a:normAutofit/>
          </a:bodyPr>
          <a:lstStyle/>
          <a:p>
            <a:r>
              <a:rPr lang="en-US" dirty="0" smtClean="0"/>
              <a:t>Can also use “data driven” (bottom up) approach such as classification to prepare data for NHST</a:t>
            </a:r>
          </a:p>
        </p:txBody>
      </p:sp>
      <p:sp>
        <p:nvSpPr>
          <p:cNvPr id="4" name="Slide Number Placeholder 3"/>
          <p:cNvSpPr>
            <a:spLocks noGrp="1"/>
          </p:cNvSpPr>
          <p:nvPr>
            <p:ph type="sldNum" sz="quarter" idx="12"/>
          </p:nvPr>
        </p:nvSpPr>
        <p:spPr/>
        <p:txBody>
          <a:bodyPr/>
          <a:lstStyle/>
          <a:p>
            <a:fld id="{9F2F5E10-5301-4EE6-90D2-A6C4A3F62BED}" type="slidenum">
              <a:rPr lang="en-US" smtClean="0"/>
              <a:t>52</a:t>
            </a:fld>
            <a:endParaRPr lang="en-US" dirty="0"/>
          </a:p>
        </p:txBody>
      </p:sp>
    </p:spTree>
    <p:extLst>
      <p:ext uri="{BB962C8B-B14F-4D97-AF65-F5344CB8AC3E}">
        <p14:creationId xmlns:p14="http://schemas.microsoft.com/office/powerpoint/2010/main" val="360441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73197"/>
            <a:ext cx="8229600" cy="4525963"/>
          </a:xfrm>
        </p:spPr>
        <p:txBody>
          <a:bodyPr/>
          <a:lstStyle/>
          <a:p>
            <a:r>
              <a:rPr lang="en-US" dirty="0" smtClean="0"/>
              <a:t>All tweets (with country code hashtags for current game) were recorded for the 2014 World Cup games</a:t>
            </a:r>
          </a:p>
        </p:txBody>
      </p:sp>
      <p:pic>
        <p:nvPicPr>
          <p:cNvPr id="6" name="Picture 5"/>
          <p:cNvPicPr>
            <a:picLocks noChangeAspect="1"/>
          </p:cNvPicPr>
          <p:nvPr/>
        </p:nvPicPr>
        <p:blipFill>
          <a:blip r:embed="rId2"/>
          <a:stretch>
            <a:fillRect/>
          </a:stretch>
        </p:blipFill>
        <p:spPr>
          <a:xfrm>
            <a:off x="2658490" y="3620833"/>
            <a:ext cx="3827020" cy="1623207"/>
          </a:xfrm>
          <a:prstGeom prst="rect">
            <a:avLst/>
          </a:prstGeom>
        </p:spPr>
      </p:pic>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a:t>
            </a:r>
          </a:p>
          <a:p>
            <a:r>
              <a:rPr lang="en-US" dirty="0" smtClean="0"/>
              <a:t>Collecting Twitter Data</a:t>
            </a:r>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53</a:t>
            </a:fld>
            <a:endParaRPr lang="en-US"/>
          </a:p>
        </p:txBody>
      </p:sp>
    </p:spTree>
    <p:extLst>
      <p:ext uri="{BB962C8B-B14F-4D97-AF65-F5344CB8AC3E}">
        <p14:creationId xmlns:p14="http://schemas.microsoft.com/office/powerpoint/2010/main" val="380278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pic>
        <p:nvPicPr>
          <p:cNvPr id="1028" name="Picture 4" descr="Image result for stages of the world cup 201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969" y="1318122"/>
            <a:ext cx="8564061" cy="55398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F2F5E10-5301-4EE6-90D2-A6C4A3F62BED}" type="slidenum">
              <a:rPr lang="en-US" smtClean="0"/>
              <a:t>54</a:t>
            </a:fld>
            <a:endParaRPr lang="en-US"/>
          </a:p>
        </p:txBody>
      </p:sp>
    </p:spTree>
    <p:extLst>
      <p:ext uri="{BB962C8B-B14F-4D97-AF65-F5344CB8AC3E}">
        <p14:creationId xmlns:p14="http://schemas.microsoft.com/office/powerpoint/2010/main" val="1930626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pic>
        <p:nvPicPr>
          <p:cNvPr id="2052" name="Picture 4" descr="Image result for twitter4j java library for twitter a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55" y="4648199"/>
            <a:ext cx="558165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witter streaming a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658" y="4670308"/>
            <a:ext cx="5133975"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witter birds"/>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2297699"/>
            <a:ext cx="4323770" cy="1729508"/>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a:xfrm rot="19368991">
            <a:off x="3744068" y="3798225"/>
            <a:ext cx="1275642" cy="821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862915" y="4648199"/>
            <a:ext cx="1751822" cy="5113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862915" y="4574801"/>
            <a:ext cx="2550694" cy="584775"/>
          </a:xfrm>
          <a:prstGeom prst="rect">
            <a:avLst/>
          </a:prstGeom>
          <a:noFill/>
        </p:spPr>
        <p:txBody>
          <a:bodyPr wrap="square" rtlCol="0">
            <a:spAutoFit/>
          </a:bodyPr>
          <a:lstStyle/>
          <a:p>
            <a:r>
              <a:rPr lang="en-US" sz="3200" b="1" dirty="0"/>
              <a:t>R</a:t>
            </a:r>
            <a:r>
              <a:rPr lang="en-US" sz="3200" b="1" dirty="0" smtClean="0"/>
              <a:t>ecorder</a:t>
            </a:r>
            <a:endParaRPr lang="en-US" sz="3200" b="1" dirty="0"/>
          </a:p>
        </p:txBody>
      </p:sp>
      <p:sp>
        <p:nvSpPr>
          <p:cNvPr id="2" name="Slide Number Placeholder 1"/>
          <p:cNvSpPr>
            <a:spLocks noGrp="1"/>
          </p:cNvSpPr>
          <p:nvPr>
            <p:ph type="sldNum" sz="quarter" idx="12"/>
          </p:nvPr>
        </p:nvSpPr>
        <p:spPr/>
        <p:txBody>
          <a:bodyPr/>
          <a:lstStyle/>
          <a:p>
            <a:fld id="{9F2F5E10-5301-4EE6-90D2-A6C4A3F62BED}" type="slidenum">
              <a:rPr lang="en-US" smtClean="0"/>
              <a:t>55</a:t>
            </a:fld>
            <a:endParaRPr lang="en-US"/>
          </a:p>
        </p:txBody>
      </p:sp>
    </p:spTree>
    <p:extLst>
      <p:ext uri="{BB962C8B-B14F-4D97-AF65-F5344CB8AC3E}">
        <p14:creationId xmlns:p14="http://schemas.microsoft.com/office/powerpoint/2010/main" val="21260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pic>
        <p:nvPicPr>
          <p:cNvPr id="2060" name="Picture 12" descr="Image result for twitter bird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297699"/>
            <a:ext cx="4323770" cy="1729508"/>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a:xfrm rot="19368991">
            <a:off x="3229716" y="3871391"/>
            <a:ext cx="1275642" cy="821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88324" y="4648199"/>
            <a:ext cx="1751822" cy="5113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759416" y="4597142"/>
            <a:ext cx="2550694" cy="584775"/>
          </a:xfrm>
          <a:prstGeom prst="rect">
            <a:avLst/>
          </a:prstGeom>
          <a:noFill/>
        </p:spPr>
        <p:txBody>
          <a:bodyPr wrap="square" rtlCol="0">
            <a:spAutoFit/>
          </a:bodyPr>
          <a:lstStyle/>
          <a:p>
            <a:r>
              <a:rPr lang="en-US" sz="3200" b="1" dirty="0"/>
              <a:t>R</a:t>
            </a:r>
            <a:r>
              <a:rPr lang="en-US" sz="3200" b="1" dirty="0" smtClean="0"/>
              <a:t>ecorder</a:t>
            </a:r>
            <a:endParaRPr lang="en-US" sz="3200" b="1" dirty="0"/>
          </a:p>
        </p:txBody>
      </p:sp>
      <p:pic>
        <p:nvPicPr>
          <p:cNvPr id="15" name="Picture 12" descr="Image result for twitter birds"/>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4869234" y="2341530"/>
            <a:ext cx="4214193" cy="1685677"/>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2347944">
            <a:off x="4732476" y="3826100"/>
            <a:ext cx="1275642" cy="8214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478748" y="4659369"/>
            <a:ext cx="1751822" cy="5113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490133" y="4609325"/>
            <a:ext cx="2550694" cy="584775"/>
          </a:xfrm>
          <a:prstGeom prst="rect">
            <a:avLst/>
          </a:prstGeom>
          <a:noFill/>
        </p:spPr>
        <p:txBody>
          <a:bodyPr wrap="square" rtlCol="0">
            <a:spAutoFit/>
          </a:bodyPr>
          <a:lstStyle/>
          <a:p>
            <a:r>
              <a:rPr lang="en-US" sz="3200" b="1" dirty="0"/>
              <a:t>R</a:t>
            </a:r>
            <a:r>
              <a:rPr lang="en-US" sz="3200" b="1" dirty="0" smtClean="0"/>
              <a:t>ecorder</a:t>
            </a:r>
            <a:endParaRPr lang="en-US" sz="3200" b="1" dirty="0"/>
          </a:p>
        </p:txBody>
      </p:sp>
      <p:sp>
        <p:nvSpPr>
          <p:cNvPr id="9" name="TextBox 8"/>
          <p:cNvSpPr txBox="1"/>
          <p:nvPr/>
        </p:nvSpPr>
        <p:spPr>
          <a:xfrm>
            <a:off x="1551548" y="4080523"/>
            <a:ext cx="2276975" cy="369332"/>
          </a:xfrm>
          <a:prstGeom prst="rect">
            <a:avLst/>
          </a:prstGeom>
          <a:noFill/>
        </p:spPr>
        <p:txBody>
          <a:bodyPr wrap="square" rtlCol="0">
            <a:spAutoFit/>
          </a:bodyPr>
          <a:lstStyle/>
          <a:p>
            <a:r>
              <a:rPr lang="en-US" dirty="0" smtClean="0"/>
              <a:t>#</a:t>
            </a:r>
            <a:r>
              <a:rPr lang="en-US" dirty="0" err="1" smtClean="0"/>
              <a:t>TeamA</a:t>
            </a:r>
            <a:endParaRPr lang="en-US" dirty="0"/>
          </a:p>
        </p:txBody>
      </p:sp>
      <p:sp>
        <p:nvSpPr>
          <p:cNvPr id="21" name="TextBox 20"/>
          <p:cNvSpPr txBox="1"/>
          <p:nvPr/>
        </p:nvSpPr>
        <p:spPr>
          <a:xfrm>
            <a:off x="6596586" y="4041080"/>
            <a:ext cx="2276975" cy="369332"/>
          </a:xfrm>
          <a:prstGeom prst="rect">
            <a:avLst/>
          </a:prstGeom>
          <a:noFill/>
        </p:spPr>
        <p:txBody>
          <a:bodyPr wrap="square" rtlCol="0">
            <a:spAutoFit/>
          </a:bodyPr>
          <a:lstStyle/>
          <a:p>
            <a:r>
              <a:rPr lang="en-US" dirty="0" smtClean="0"/>
              <a:t>#</a:t>
            </a:r>
            <a:r>
              <a:rPr lang="en-US" dirty="0" err="1" smtClean="0"/>
              <a:t>TeamB</a:t>
            </a:r>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56</a:t>
            </a:fld>
            <a:endParaRPr lang="en-US"/>
          </a:p>
        </p:txBody>
      </p:sp>
    </p:spTree>
    <p:extLst>
      <p:ext uri="{BB962C8B-B14F-4D97-AF65-F5344CB8AC3E}">
        <p14:creationId xmlns:p14="http://schemas.microsoft.com/office/powerpoint/2010/main" val="20667043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rehos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22378" y="4951209"/>
            <a:ext cx="3221622" cy="19067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pic>
        <p:nvPicPr>
          <p:cNvPr id="4098" name="Picture 2" descr="Image result for garden hos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67789" y="2627048"/>
            <a:ext cx="3534276" cy="25319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51158" y="4670002"/>
            <a:ext cx="1379621" cy="1107996"/>
          </a:xfrm>
          <a:prstGeom prst="rect">
            <a:avLst/>
          </a:prstGeom>
          <a:noFill/>
        </p:spPr>
        <p:txBody>
          <a:bodyPr wrap="square" rtlCol="0">
            <a:spAutoFit/>
          </a:bodyPr>
          <a:lstStyle/>
          <a:p>
            <a:r>
              <a:rPr lang="en-US" sz="6600" b="1" dirty="0" smtClean="0"/>
              <a:t>1%</a:t>
            </a:r>
            <a:endParaRPr lang="en-US" sz="6600" b="1" dirty="0"/>
          </a:p>
        </p:txBody>
      </p:sp>
      <p:pic>
        <p:nvPicPr>
          <p:cNvPr id="4102" name="Picture 6" descr="Image result for limi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958736"/>
            <a:ext cx="2967788" cy="2321578"/>
          </a:xfrm>
          <a:prstGeom prst="rect">
            <a:avLst/>
          </a:prstGeom>
          <a:noFill/>
          <a:extLst>
            <a:ext uri="{909E8E84-426E-40DD-AFC4-6F175D3DCCD1}">
              <a14:hiddenFill xmlns:a14="http://schemas.microsoft.com/office/drawing/2010/main">
                <a:solidFill>
                  <a:srgbClr val="FFFFFF"/>
                </a:solidFill>
              </a14:hiddenFill>
            </a:ext>
          </a:extLst>
        </p:spPr>
      </p:pic>
      <p:sp>
        <p:nvSpPr>
          <p:cNvPr id="3" name="Curved Up Arrow 2"/>
          <p:cNvSpPr/>
          <p:nvPr/>
        </p:nvSpPr>
        <p:spPr>
          <a:xfrm rot="7516782" flipH="1" flipV="1">
            <a:off x="2823375" y="5156103"/>
            <a:ext cx="708759" cy="327607"/>
          </a:xfrm>
          <a:prstGeom prst="curvedUpArrow">
            <a:avLst>
              <a:gd name="adj1" fmla="val 25000"/>
              <a:gd name="adj2" fmla="val 50000"/>
              <a:gd name="adj3" fmla="val 302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p:txBody>
          <a:bodyPr/>
          <a:lstStyle/>
          <a:p>
            <a:fld id="{9F2F5E10-5301-4EE6-90D2-A6C4A3F62BED}" type="slidenum">
              <a:rPr lang="en-US" smtClean="0"/>
              <a:t>57</a:t>
            </a:fld>
            <a:endParaRPr lang="en-US"/>
          </a:p>
        </p:txBody>
      </p:sp>
    </p:spTree>
    <p:extLst>
      <p:ext uri="{BB962C8B-B14F-4D97-AF65-F5344CB8AC3E}">
        <p14:creationId xmlns:p14="http://schemas.microsoft.com/office/powerpoint/2010/main" val="38886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73197"/>
            <a:ext cx="8229600" cy="4525963"/>
          </a:xfrm>
        </p:spPr>
        <p:txBody>
          <a:bodyPr/>
          <a:lstStyle/>
          <a:p>
            <a:r>
              <a:rPr lang="en-US" dirty="0" err="1" smtClean="0"/>
              <a:t>ESPN.com's</a:t>
            </a:r>
            <a:r>
              <a:rPr lang="en-US" dirty="0" smtClean="0"/>
              <a:t> </a:t>
            </a:r>
            <a:r>
              <a:rPr lang="en-US" dirty="0" err="1"/>
              <a:t>GameCast</a:t>
            </a:r>
            <a:r>
              <a:rPr lang="en-US" dirty="0"/>
              <a:t> </a:t>
            </a:r>
            <a:r>
              <a:rPr lang="en-US" dirty="0" smtClean="0"/>
              <a:t>provided </a:t>
            </a:r>
            <a:r>
              <a:rPr lang="en-US" dirty="0"/>
              <a:t>a timeline of all </a:t>
            </a:r>
            <a:r>
              <a:rPr lang="en-US" dirty="0" smtClean="0"/>
              <a:t>shots, goals</a:t>
            </a:r>
            <a:r>
              <a:rPr lang="en-US" dirty="0"/>
              <a:t>, </a:t>
            </a:r>
            <a:r>
              <a:rPr lang="en-US" dirty="0" smtClean="0"/>
              <a:t>penalties, substitutions, etc.</a:t>
            </a:r>
          </a:p>
        </p:txBody>
      </p:sp>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pic>
        <p:nvPicPr>
          <p:cNvPr id="6146" name="Picture 2" descr="Image result for espn gamecast soc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370" y="3326726"/>
            <a:ext cx="4931945" cy="353127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F2F5E10-5301-4EE6-90D2-A6C4A3F62BED}" type="slidenum">
              <a:rPr lang="en-US" smtClean="0"/>
              <a:t>58</a:t>
            </a:fld>
            <a:endParaRPr lang="en-US"/>
          </a:p>
        </p:txBody>
      </p:sp>
    </p:spTree>
    <p:extLst>
      <p:ext uri="{BB962C8B-B14F-4D97-AF65-F5344CB8AC3E}">
        <p14:creationId xmlns:p14="http://schemas.microsoft.com/office/powerpoint/2010/main" val="1981401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177"/>
            <a:ext cx="8229600" cy="1143000"/>
          </a:xfrm>
        </p:spPr>
        <p:txBody>
          <a:bodyPr/>
          <a:lstStyle/>
          <a:p>
            <a:r>
              <a:rPr lang="en-US" dirty="0" smtClean="0"/>
              <a:t>#RUS vs #KOR Tweets</a:t>
            </a:r>
            <a:endParaRPr lang="en-US" dirty="0"/>
          </a:p>
        </p:txBody>
      </p:sp>
      <p:sp>
        <p:nvSpPr>
          <p:cNvPr id="3" name="Content Placeholder 2"/>
          <p:cNvSpPr>
            <a:spLocks noGrp="1"/>
          </p:cNvSpPr>
          <p:nvPr>
            <p:ph idx="1"/>
          </p:nvPr>
        </p:nvSpPr>
        <p:spPr>
          <a:xfrm>
            <a:off x="739775" y="3224879"/>
            <a:ext cx="7662864" cy="3267169"/>
          </a:xfrm>
        </p:spPr>
        <p:txBody>
          <a:bodyPr/>
          <a:lstStyle/>
          <a:p>
            <a:endParaRPr lang="en-US"/>
          </a:p>
        </p:txBody>
      </p:sp>
      <p:pic>
        <p:nvPicPr>
          <p:cNvPr id="4" name="Picture 3" descr="Screen Shot 2014-08-05 at 2.53.51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318953"/>
            <a:ext cx="9144000" cy="3738260"/>
          </a:xfrm>
          <a:prstGeom prst="rect">
            <a:avLst/>
          </a:prstGeom>
        </p:spPr>
      </p:pic>
      <p:sp>
        <p:nvSpPr>
          <p:cNvPr id="6" name="TextBox 5"/>
          <p:cNvSpPr txBox="1"/>
          <p:nvPr/>
        </p:nvSpPr>
        <p:spPr>
          <a:xfrm>
            <a:off x="3763171" y="4615162"/>
            <a:ext cx="872620" cy="276999"/>
          </a:xfrm>
          <a:prstGeom prst="rect">
            <a:avLst/>
          </a:prstGeom>
          <a:noFill/>
        </p:spPr>
        <p:txBody>
          <a:bodyPr wrap="square" rtlCol="0">
            <a:spAutoFit/>
          </a:bodyPr>
          <a:lstStyle/>
          <a:p>
            <a:r>
              <a:rPr lang="en-US" sz="1200" dirty="0" smtClean="0"/>
              <a:t>Halftime</a:t>
            </a:r>
            <a:endParaRPr lang="en-US" sz="1200" dirty="0"/>
          </a:p>
        </p:txBody>
      </p:sp>
      <p:sp>
        <p:nvSpPr>
          <p:cNvPr id="7" name="TextBox 6"/>
          <p:cNvSpPr txBox="1"/>
          <p:nvPr/>
        </p:nvSpPr>
        <p:spPr>
          <a:xfrm>
            <a:off x="7398257" y="4338163"/>
            <a:ext cx="1117573" cy="276999"/>
          </a:xfrm>
          <a:prstGeom prst="rect">
            <a:avLst/>
          </a:prstGeom>
          <a:noFill/>
        </p:spPr>
        <p:txBody>
          <a:bodyPr wrap="square" rtlCol="0">
            <a:spAutoFit/>
          </a:bodyPr>
          <a:lstStyle/>
          <a:p>
            <a:r>
              <a:rPr lang="en-US" sz="1200" dirty="0" smtClean="0"/>
              <a:t>End of game</a:t>
            </a:r>
            <a:endParaRPr lang="en-US" sz="1200" dirty="0"/>
          </a:p>
        </p:txBody>
      </p:sp>
      <p:sp>
        <p:nvSpPr>
          <p:cNvPr id="8" name="TextBox 7"/>
          <p:cNvSpPr txBox="1"/>
          <p:nvPr/>
        </p:nvSpPr>
        <p:spPr>
          <a:xfrm>
            <a:off x="5462604" y="3517587"/>
            <a:ext cx="872620" cy="276999"/>
          </a:xfrm>
          <a:prstGeom prst="rect">
            <a:avLst/>
          </a:prstGeom>
          <a:noFill/>
        </p:spPr>
        <p:txBody>
          <a:bodyPr wrap="square" rtlCol="0">
            <a:spAutoFit/>
          </a:bodyPr>
          <a:lstStyle/>
          <a:p>
            <a:r>
              <a:rPr lang="en-US" sz="1200" dirty="0" smtClean="0"/>
              <a:t>KOR goal</a:t>
            </a:r>
            <a:endParaRPr lang="en-US" sz="1200" dirty="0"/>
          </a:p>
        </p:txBody>
      </p:sp>
      <p:sp>
        <p:nvSpPr>
          <p:cNvPr id="9" name="TextBox 8"/>
          <p:cNvSpPr txBox="1"/>
          <p:nvPr/>
        </p:nvSpPr>
        <p:spPr>
          <a:xfrm>
            <a:off x="6335224" y="3206005"/>
            <a:ext cx="872620" cy="276999"/>
          </a:xfrm>
          <a:prstGeom prst="rect">
            <a:avLst/>
          </a:prstGeom>
          <a:noFill/>
        </p:spPr>
        <p:txBody>
          <a:bodyPr wrap="square" rtlCol="0">
            <a:spAutoFit/>
          </a:bodyPr>
          <a:lstStyle/>
          <a:p>
            <a:r>
              <a:rPr lang="en-US" sz="1200" dirty="0" smtClean="0"/>
              <a:t>RUS goal</a:t>
            </a:r>
            <a:endParaRPr lang="en-US" sz="1200" dirty="0"/>
          </a:p>
        </p:txBody>
      </p:sp>
      <p:sp>
        <p:nvSpPr>
          <p:cNvPr id="5" name="Slide Number Placeholder 4"/>
          <p:cNvSpPr>
            <a:spLocks noGrp="1"/>
          </p:cNvSpPr>
          <p:nvPr>
            <p:ph type="sldNum" sz="quarter" idx="12"/>
          </p:nvPr>
        </p:nvSpPr>
        <p:spPr/>
        <p:txBody>
          <a:bodyPr/>
          <a:lstStyle/>
          <a:p>
            <a:fld id="{9F2F5E10-5301-4EE6-90D2-A6C4A3F62BED}" type="slidenum">
              <a:rPr lang="en-US" smtClean="0"/>
              <a:t>59</a:t>
            </a:fld>
            <a:endParaRPr lang="en-US"/>
          </a:p>
        </p:txBody>
      </p:sp>
    </p:spTree>
    <p:extLst>
      <p:ext uri="{BB962C8B-B14F-4D97-AF65-F5344CB8AC3E}">
        <p14:creationId xmlns:p14="http://schemas.microsoft.com/office/powerpoint/2010/main" val="40986390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dirty="0" smtClean="0"/>
              <a:t>Tips for Consuming Statistics</a:t>
            </a:r>
          </a:p>
        </p:txBody>
      </p:sp>
      <p:sp>
        <p:nvSpPr>
          <p:cNvPr id="62468" name="Rectangle 3"/>
          <p:cNvSpPr>
            <a:spLocks noGrp="1" noChangeArrowheads="1"/>
          </p:cNvSpPr>
          <p:nvPr>
            <p:ph type="body" idx="1"/>
          </p:nvPr>
        </p:nvSpPr>
        <p:spPr>
          <a:xfrm>
            <a:off x="561975" y="2619375"/>
            <a:ext cx="7716280" cy="4115380"/>
          </a:xfrm>
        </p:spPr>
        <p:txBody>
          <a:bodyPr>
            <a:normAutofit/>
          </a:bodyPr>
          <a:lstStyle/>
          <a:p>
            <a:pPr eaLnBrk="1" hangingPunct="1"/>
            <a:r>
              <a:rPr lang="en-US" dirty="0" smtClean="0"/>
              <a:t>Often results are misrepresented by the media</a:t>
            </a:r>
            <a:endParaRPr lang="en-US" i="1" dirty="0" smtClean="0"/>
          </a:p>
          <a:p>
            <a:pPr eaLnBrk="1" hangingPunct="1"/>
            <a:endParaRPr lang="en-US" i="1" dirty="0" smtClean="0"/>
          </a:p>
          <a:p>
            <a:pPr eaLnBrk="1" hangingPunct="1"/>
            <a:r>
              <a:rPr lang="en-US" dirty="0" smtClean="0"/>
              <a:t>Usually, if there report a correlation or some ineffable characteristic (e.g., birth order) causes some effect, they got it wrong</a:t>
            </a:r>
            <a:endParaRPr lang="en-US" dirty="0"/>
          </a:p>
          <a:p>
            <a:pPr lvl="1"/>
            <a:r>
              <a:rPr lang="en-US" dirty="0" smtClean="0"/>
              <a:t>Reporting a correlation </a:t>
            </a:r>
            <a:r>
              <a:rPr lang="en-US" i="1" dirty="0" smtClean="0"/>
              <a:t>could</a:t>
            </a:r>
            <a:r>
              <a:rPr lang="en-US" dirty="0" smtClean="0"/>
              <a:t> mean the variable causes an effect on the other variable, but ONLY if the first variable was manipulated/experimental</a:t>
            </a:r>
            <a:endParaRPr lang="en-US" i="1" dirty="0" smtClean="0"/>
          </a:p>
          <a:p>
            <a:pPr eaLnBrk="1" hangingPunct="1"/>
            <a:endParaRPr lang="en-US" dirty="0" smtClean="0"/>
          </a:p>
          <a:p>
            <a:pPr eaLnBrk="1" hangingPunct="1"/>
            <a:endParaRPr lang="en-US" dirty="0" smtClean="0"/>
          </a:p>
        </p:txBody>
      </p:sp>
      <p:sp>
        <p:nvSpPr>
          <p:cNvPr id="2" name="Slide Number Placeholder 1"/>
          <p:cNvSpPr>
            <a:spLocks noGrp="1"/>
          </p:cNvSpPr>
          <p:nvPr>
            <p:ph type="sldNum" sz="quarter" idx="12"/>
          </p:nvPr>
        </p:nvSpPr>
        <p:spPr/>
        <p:txBody>
          <a:bodyPr/>
          <a:lstStyle/>
          <a:p>
            <a:fld id="{9F2F5E10-5301-4EE6-90D2-A6C4A3F62BED}" type="slidenum">
              <a:rPr lang="en-US" smtClean="0"/>
              <a:t>6</a:t>
            </a:fld>
            <a:endParaRPr lang="en-US"/>
          </a:p>
        </p:txBody>
      </p:sp>
    </p:spTree>
    <p:extLst>
      <p:ext uri="{BB962C8B-B14F-4D97-AF65-F5344CB8AC3E}">
        <p14:creationId xmlns:p14="http://schemas.microsoft.com/office/powerpoint/2010/main" val="171066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8">
                                            <p:txEl>
                                              <p:pRg st="0" end="0"/>
                                            </p:txEl>
                                          </p:spTgt>
                                        </p:tgtEl>
                                        <p:attrNameLst>
                                          <p:attrName>style.visibility</p:attrName>
                                        </p:attrNameLst>
                                      </p:cBhvr>
                                      <p:to>
                                        <p:strVal val="visible"/>
                                      </p:to>
                                    </p:set>
                                    <p:animEffect transition="in" filter="fade">
                                      <p:cBhvr>
                                        <p:cTn id="7" dur="500"/>
                                        <p:tgtEl>
                                          <p:spTgt spid="62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8">
                                            <p:txEl>
                                              <p:pRg st="2" end="2"/>
                                            </p:txEl>
                                          </p:spTgt>
                                        </p:tgtEl>
                                        <p:attrNameLst>
                                          <p:attrName>style.visibility</p:attrName>
                                        </p:attrNameLst>
                                      </p:cBhvr>
                                      <p:to>
                                        <p:strVal val="visible"/>
                                      </p:to>
                                    </p:set>
                                    <p:animEffect transition="in" filter="fade">
                                      <p:cBhvr>
                                        <p:cTn id="12" dur="500"/>
                                        <p:tgtEl>
                                          <p:spTgt spid="6246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468">
                                            <p:txEl>
                                              <p:pRg st="3" end="3"/>
                                            </p:txEl>
                                          </p:spTgt>
                                        </p:tgtEl>
                                        <p:attrNameLst>
                                          <p:attrName>style.visibility</p:attrName>
                                        </p:attrNameLst>
                                      </p:cBhvr>
                                      <p:to>
                                        <p:strVal val="visible"/>
                                      </p:to>
                                    </p:set>
                                    <p:animEffect transition="in" filter="fade">
                                      <p:cBhvr>
                                        <p:cTn id="17" dur="500"/>
                                        <p:tgtEl>
                                          <p:spTgt spid="624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73197"/>
            <a:ext cx="8229600" cy="4525963"/>
          </a:xfrm>
        </p:spPr>
        <p:txBody>
          <a:bodyPr/>
          <a:lstStyle/>
          <a:p>
            <a:r>
              <a:rPr lang="en-US" dirty="0"/>
              <a:t>SAIL method for sentiment analysis of tweets </a:t>
            </a:r>
            <a:r>
              <a:rPr lang="en-US" sz="1600" dirty="0"/>
              <a:t>(</a:t>
            </a:r>
            <a:r>
              <a:rPr lang="en-US" sz="1600" dirty="0" err="1"/>
              <a:t>Malandrakis</a:t>
            </a:r>
            <a:r>
              <a:rPr lang="en-US" sz="1600" dirty="0"/>
              <a:t> et al., 2014)</a:t>
            </a:r>
          </a:p>
          <a:p>
            <a:pPr lvl="1">
              <a:spcAft>
                <a:spcPts val="1800"/>
              </a:spcAft>
            </a:pPr>
            <a:r>
              <a:rPr lang="en-US" dirty="0"/>
              <a:t>Positive</a:t>
            </a:r>
            <a:endParaRPr lang="en-US" sz="1100" dirty="0"/>
          </a:p>
          <a:p>
            <a:pPr lvl="1">
              <a:spcAft>
                <a:spcPts val="1800"/>
              </a:spcAft>
            </a:pPr>
            <a:r>
              <a:rPr lang="en-US" dirty="0"/>
              <a:t>Negative</a:t>
            </a:r>
            <a:endParaRPr lang="en-US" sz="1100" dirty="0"/>
          </a:p>
          <a:p>
            <a:pPr lvl="1">
              <a:spcAft>
                <a:spcPts val="1800"/>
              </a:spcAft>
            </a:pPr>
            <a:r>
              <a:rPr lang="en-US" dirty="0"/>
              <a:t>Neutral</a:t>
            </a:r>
          </a:p>
        </p:txBody>
      </p:sp>
      <p:sp>
        <p:nvSpPr>
          <p:cNvPr id="5"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Collecting Twitter Data</a:t>
            </a:r>
            <a:endParaRPr lang="en-US" dirty="0"/>
          </a:p>
        </p:txBody>
      </p:sp>
      <p:sp>
        <p:nvSpPr>
          <p:cNvPr id="6" name="TextBox 5"/>
          <p:cNvSpPr txBox="1"/>
          <p:nvPr/>
        </p:nvSpPr>
        <p:spPr>
          <a:xfrm>
            <a:off x="2425948" y="2994005"/>
            <a:ext cx="5640636" cy="369332"/>
          </a:xfrm>
          <a:prstGeom prst="rect">
            <a:avLst/>
          </a:prstGeom>
          <a:noFill/>
        </p:spPr>
        <p:txBody>
          <a:bodyPr wrap="square" rtlCol="0">
            <a:spAutoFit/>
          </a:bodyPr>
          <a:lstStyle/>
          <a:p>
            <a:r>
              <a:rPr lang="en-US" dirty="0"/>
              <a:t>Come on #USA Would love to see 'em get through</a:t>
            </a:r>
          </a:p>
        </p:txBody>
      </p:sp>
      <p:sp>
        <p:nvSpPr>
          <p:cNvPr id="7" name="TextBox 6"/>
          <p:cNvSpPr txBox="1"/>
          <p:nvPr/>
        </p:nvSpPr>
        <p:spPr>
          <a:xfrm>
            <a:off x="2470016" y="4188224"/>
            <a:ext cx="6329191" cy="646331"/>
          </a:xfrm>
          <a:prstGeom prst="rect">
            <a:avLst/>
          </a:prstGeom>
          <a:noFill/>
        </p:spPr>
        <p:txBody>
          <a:bodyPr wrap="square" rtlCol="0">
            <a:spAutoFit/>
          </a:bodyPr>
          <a:lstStyle/>
          <a:p>
            <a:r>
              <a:rPr lang="en-US" dirty="0"/>
              <a:t>I think patriotism comes out in all of us when there's a big game like this. #USA</a:t>
            </a:r>
          </a:p>
        </p:txBody>
      </p:sp>
      <p:sp>
        <p:nvSpPr>
          <p:cNvPr id="8" name="TextBox 7"/>
          <p:cNvSpPr txBox="1"/>
          <p:nvPr/>
        </p:nvSpPr>
        <p:spPr>
          <a:xfrm>
            <a:off x="2447982" y="3576928"/>
            <a:ext cx="5894024" cy="369332"/>
          </a:xfrm>
          <a:prstGeom prst="rect">
            <a:avLst/>
          </a:prstGeom>
          <a:noFill/>
        </p:spPr>
        <p:txBody>
          <a:bodyPr wrap="square" rtlCol="0">
            <a:spAutoFit/>
          </a:bodyPr>
          <a:lstStyle/>
          <a:p>
            <a:r>
              <a:rPr lang="en-US" dirty="0"/>
              <a:t>This game is agonizing, pick it up yanks!!! #</a:t>
            </a:r>
            <a:r>
              <a:rPr lang="en-US" dirty="0" err="1"/>
              <a:t>usa</a:t>
            </a:r>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60</a:t>
            </a:fld>
            <a:endParaRPr lang="en-US"/>
          </a:p>
        </p:txBody>
      </p:sp>
    </p:spTree>
    <p:extLst>
      <p:ext uri="{BB962C8B-B14F-4D97-AF65-F5344CB8AC3E}">
        <p14:creationId xmlns:p14="http://schemas.microsoft.com/office/powerpoint/2010/main" val="180022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outhernfriedscience.com/wp-content/uploads/2011/12/logo_twitter_withbird_1000_allblu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93917" y="3965726"/>
            <a:ext cx="2354580" cy="4379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296772" y="2754235"/>
            <a:ext cx="7852410" cy="83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FontTx/>
              <a:buNone/>
            </a:pPr>
            <a:r>
              <a:rPr lang="en-US" sz="2000" b="1" dirty="0" smtClean="0">
                <a:solidFill>
                  <a:schemeClr val="tx1"/>
                </a:solidFill>
                <a:latin typeface="+mj-lt"/>
              </a:rPr>
              <a:t>Prediction from Sports economics: games that are “blowouts” will be more boring and therefore less attended </a:t>
            </a:r>
          </a:p>
        </p:txBody>
      </p:sp>
      <p:sp>
        <p:nvSpPr>
          <p:cNvPr id="9"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Collecting Twitter Data</a:t>
            </a:r>
          </a:p>
        </p:txBody>
      </p:sp>
      <p:sp>
        <p:nvSpPr>
          <p:cNvPr id="2" name="Slide Number Placeholder 1"/>
          <p:cNvSpPr>
            <a:spLocks noGrp="1"/>
          </p:cNvSpPr>
          <p:nvPr>
            <p:ph type="sldNum" sz="quarter" idx="12"/>
          </p:nvPr>
        </p:nvSpPr>
        <p:spPr/>
        <p:txBody>
          <a:bodyPr/>
          <a:lstStyle/>
          <a:p>
            <a:fld id="{9F2F5E10-5301-4EE6-90D2-A6C4A3F62BED}" type="slidenum">
              <a:rPr lang="en-US" smtClean="0"/>
              <a:t>61</a:t>
            </a:fld>
            <a:endParaRPr lang="en-US"/>
          </a:p>
        </p:txBody>
      </p:sp>
    </p:spTree>
    <p:extLst>
      <p:ext uri="{BB962C8B-B14F-4D97-AF65-F5344CB8AC3E}">
        <p14:creationId xmlns:p14="http://schemas.microsoft.com/office/powerpoint/2010/main" val="12495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177"/>
            <a:ext cx="8229600" cy="1143000"/>
          </a:xfrm>
        </p:spPr>
        <p:txBody>
          <a:bodyPr/>
          <a:lstStyle/>
          <a:p>
            <a:r>
              <a:rPr lang="en-US" dirty="0" smtClean="0"/>
              <a:t>#RUS vs #KOR Tweets</a:t>
            </a:r>
            <a:endParaRPr lang="en-US" dirty="0"/>
          </a:p>
        </p:txBody>
      </p:sp>
      <p:sp>
        <p:nvSpPr>
          <p:cNvPr id="3" name="Content Placeholder 2"/>
          <p:cNvSpPr>
            <a:spLocks noGrp="1"/>
          </p:cNvSpPr>
          <p:nvPr>
            <p:ph idx="1"/>
          </p:nvPr>
        </p:nvSpPr>
        <p:spPr>
          <a:xfrm>
            <a:off x="739775" y="3224879"/>
            <a:ext cx="7662864" cy="3267169"/>
          </a:xfrm>
        </p:spPr>
        <p:txBody>
          <a:bodyPr/>
          <a:lstStyle/>
          <a:p>
            <a:endParaRPr lang="en-US"/>
          </a:p>
        </p:txBody>
      </p:sp>
      <p:pic>
        <p:nvPicPr>
          <p:cNvPr id="4" name="Picture 3" descr="Screen Shot 2014-08-05 at 2.53.51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318953"/>
            <a:ext cx="9144000" cy="3738260"/>
          </a:xfrm>
          <a:prstGeom prst="rect">
            <a:avLst/>
          </a:prstGeom>
        </p:spPr>
      </p:pic>
      <p:sp>
        <p:nvSpPr>
          <p:cNvPr id="5" name="TextBox 4"/>
          <p:cNvSpPr txBox="1"/>
          <p:nvPr/>
        </p:nvSpPr>
        <p:spPr>
          <a:xfrm>
            <a:off x="0" y="6429977"/>
            <a:ext cx="9144000" cy="461665"/>
          </a:xfrm>
          <a:prstGeom prst="rect">
            <a:avLst/>
          </a:prstGeom>
          <a:noFill/>
        </p:spPr>
        <p:txBody>
          <a:bodyPr wrap="square" rtlCol="0">
            <a:spAutoFit/>
          </a:bodyPr>
          <a:lstStyle/>
          <a:p>
            <a:pPr algn="ctr"/>
            <a:r>
              <a:rPr lang="en-US" sz="2400" dirty="0" smtClean="0"/>
              <a:t>Final game score: 1–1</a:t>
            </a:r>
            <a:endParaRPr lang="en-US" sz="2400" dirty="0"/>
          </a:p>
        </p:txBody>
      </p:sp>
      <p:sp>
        <p:nvSpPr>
          <p:cNvPr id="6" name="TextBox 5"/>
          <p:cNvSpPr txBox="1"/>
          <p:nvPr/>
        </p:nvSpPr>
        <p:spPr>
          <a:xfrm>
            <a:off x="3763171" y="4615162"/>
            <a:ext cx="872620" cy="276999"/>
          </a:xfrm>
          <a:prstGeom prst="rect">
            <a:avLst/>
          </a:prstGeom>
          <a:noFill/>
        </p:spPr>
        <p:txBody>
          <a:bodyPr wrap="square" rtlCol="0">
            <a:spAutoFit/>
          </a:bodyPr>
          <a:lstStyle/>
          <a:p>
            <a:r>
              <a:rPr lang="en-US" sz="1200" dirty="0" smtClean="0"/>
              <a:t>Halftime</a:t>
            </a:r>
            <a:endParaRPr lang="en-US" sz="1200" dirty="0"/>
          </a:p>
        </p:txBody>
      </p:sp>
      <p:sp>
        <p:nvSpPr>
          <p:cNvPr id="7" name="TextBox 6"/>
          <p:cNvSpPr txBox="1"/>
          <p:nvPr/>
        </p:nvSpPr>
        <p:spPr>
          <a:xfrm>
            <a:off x="7398257" y="4338163"/>
            <a:ext cx="1117573" cy="276999"/>
          </a:xfrm>
          <a:prstGeom prst="rect">
            <a:avLst/>
          </a:prstGeom>
          <a:noFill/>
        </p:spPr>
        <p:txBody>
          <a:bodyPr wrap="square" rtlCol="0">
            <a:spAutoFit/>
          </a:bodyPr>
          <a:lstStyle/>
          <a:p>
            <a:r>
              <a:rPr lang="en-US" sz="1200" dirty="0" smtClean="0"/>
              <a:t>End of game</a:t>
            </a:r>
            <a:endParaRPr lang="en-US" sz="1200" dirty="0"/>
          </a:p>
        </p:txBody>
      </p:sp>
      <p:sp>
        <p:nvSpPr>
          <p:cNvPr id="8" name="TextBox 7"/>
          <p:cNvSpPr txBox="1"/>
          <p:nvPr/>
        </p:nvSpPr>
        <p:spPr>
          <a:xfrm>
            <a:off x="5462604" y="3517587"/>
            <a:ext cx="872620" cy="276999"/>
          </a:xfrm>
          <a:prstGeom prst="rect">
            <a:avLst/>
          </a:prstGeom>
          <a:noFill/>
        </p:spPr>
        <p:txBody>
          <a:bodyPr wrap="square" rtlCol="0">
            <a:spAutoFit/>
          </a:bodyPr>
          <a:lstStyle/>
          <a:p>
            <a:r>
              <a:rPr lang="en-US" sz="1200" dirty="0" smtClean="0"/>
              <a:t>KOR goal</a:t>
            </a:r>
            <a:endParaRPr lang="en-US" sz="1200" dirty="0"/>
          </a:p>
        </p:txBody>
      </p:sp>
      <p:sp>
        <p:nvSpPr>
          <p:cNvPr id="9" name="TextBox 8"/>
          <p:cNvSpPr txBox="1"/>
          <p:nvPr/>
        </p:nvSpPr>
        <p:spPr>
          <a:xfrm>
            <a:off x="6335224" y="3206005"/>
            <a:ext cx="872620" cy="276999"/>
          </a:xfrm>
          <a:prstGeom prst="rect">
            <a:avLst/>
          </a:prstGeom>
          <a:noFill/>
        </p:spPr>
        <p:txBody>
          <a:bodyPr wrap="square" rtlCol="0">
            <a:spAutoFit/>
          </a:bodyPr>
          <a:lstStyle/>
          <a:p>
            <a:r>
              <a:rPr lang="en-US" sz="1200" dirty="0" smtClean="0"/>
              <a:t>RUS goal</a:t>
            </a:r>
            <a:endParaRPr lang="en-US" sz="1200" dirty="0"/>
          </a:p>
        </p:txBody>
      </p:sp>
      <p:sp>
        <p:nvSpPr>
          <p:cNvPr id="10" name="Slide Number Placeholder 9"/>
          <p:cNvSpPr>
            <a:spLocks noGrp="1"/>
          </p:cNvSpPr>
          <p:nvPr>
            <p:ph type="sldNum" sz="quarter" idx="12"/>
          </p:nvPr>
        </p:nvSpPr>
        <p:spPr/>
        <p:txBody>
          <a:bodyPr/>
          <a:lstStyle/>
          <a:p>
            <a:fld id="{9F2F5E10-5301-4EE6-90D2-A6C4A3F62BED}" type="slidenum">
              <a:rPr lang="en-US" smtClean="0"/>
              <a:t>62</a:t>
            </a:fld>
            <a:endParaRPr lang="en-US"/>
          </a:p>
        </p:txBody>
      </p:sp>
    </p:spTree>
    <p:extLst>
      <p:ext uri="{BB962C8B-B14F-4D97-AF65-F5344CB8AC3E}">
        <p14:creationId xmlns:p14="http://schemas.microsoft.com/office/powerpoint/2010/main" val="316322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7367"/>
            <a:ext cx="8229600" cy="1143000"/>
          </a:xfrm>
        </p:spPr>
        <p:txBody>
          <a:bodyPr/>
          <a:lstStyle/>
          <a:p>
            <a:r>
              <a:rPr lang="en-US" dirty="0" smtClean="0"/>
              <a:t>#BRA vs #GER Tweets</a:t>
            </a:r>
            <a:endParaRPr lang="en-US" dirty="0"/>
          </a:p>
        </p:txBody>
      </p:sp>
      <p:sp>
        <p:nvSpPr>
          <p:cNvPr id="3" name="Content Placeholder 2"/>
          <p:cNvSpPr>
            <a:spLocks noGrp="1"/>
          </p:cNvSpPr>
          <p:nvPr>
            <p:ph idx="1"/>
          </p:nvPr>
        </p:nvSpPr>
        <p:spPr>
          <a:xfrm>
            <a:off x="739775" y="3756173"/>
            <a:ext cx="7662864" cy="3267169"/>
          </a:xfrm>
        </p:spPr>
        <p:txBody>
          <a:bodyPr/>
          <a:lstStyle/>
          <a:p>
            <a:endParaRPr lang="en-US" dirty="0"/>
          </a:p>
        </p:txBody>
      </p:sp>
      <p:pic>
        <p:nvPicPr>
          <p:cNvPr id="4" name="Picture 3" descr="Screen Shot 2014-08-06 at 4.18.06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912687"/>
            <a:ext cx="9144000" cy="3423548"/>
          </a:xfrm>
          <a:prstGeom prst="rect">
            <a:avLst/>
          </a:prstGeom>
        </p:spPr>
      </p:pic>
      <p:sp>
        <p:nvSpPr>
          <p:cNvPr id="5" name="TextBox 4"/>
          <p:cNvSpPr txBox="1"/>
          <p:nvPr/>
        </p:nvSpPr>
        <p:spPr>
          <a:xfrm>
            <a:off x="6506630" y="3520888"/>
            <a:ext cx="1117573" cy="276999"/>
          </a:xfrm>
          <a:prstGeom prst="rect">
            <a:avLst/>
          </a:prstGeom>
          <a:noFill/>
        </p:spPr>
        <p:txBody>
          <a:bodyPr wrap="square" rtlCol="0">
            <a:spAutoFit/>
          </a:bodyPr>
          <a:lstStyle/>
          <a:p>
            <a:r>
              <a:rPr lang="en-US" sz="1200" dirty="0" smtClean="0"/>
              <a:t>End of game</a:t>
            </a:r>
            <a:endParaRPr lang="en-US" sz="1200" dirty="0"/>
          </a:p>
        </p:txBody>
      </p:sp>
      <p:sp>
        <p:nvSpPr>
          <p:cNvPr id="6" name="TextBox 5"/>
          <p:cNvSpPr txBox="1"/>
          <p:nvPr/>
        </p:nvSpPr>
        <p:spPr>
          <a:xfrm>
            <a:off x="1777345" y="3910381"/>
            <a:ext cx="872620" cy="276999"/>
          </a:xfrm>
          <a:prstGeom prst="rect">
            <a:avLst/>
          </a:prstGeom>
          <a:noFill/>
        </p:spPr>
        <p:txBody>
          <a:bodyPr wrap="square" rtlCol="0">
            <a:spAutoFit/>
          </a:bodyPr>
          <a:lstStyle/>
          <a:p>
            <a:r>
              <a:rPr lang="en-US" sz="1200" dirty="0" smtClean="0"/>
              <a:t>GER goal</a:t>
            </a:r>
            <a:endParaRPr lang="en-US" sz="1200" dirty="0"/>
          </a:p>
        </p:txBody>
      </p:sp>
      <p:sp>
        <p:nvSpPr>
          <p:cNvPr id="7" name="TextBox 6"/>
          <p:cNvSpPr txBox="1"/>
          <p:nvPr/>
        </p:nvSpPr>
        <p:spPr>
          <a:xfrm>
            <a:off x="2719145" y="3460299"/>
            <a:ext cx="2017931" cy="276999"/>
          </a:xfrm>
          <a:prstGeom prst="rect">
            <a:avLst/>
          </a:prstGeom>
          <a:noFill/>
        </p:spPr>
        <p:txBody>
          <a:bodyPr wrap="square" rtlCol="0">
            <a:spAutoFit/>
          </a:bodyPr>
          <a:lstStyle/>
          <a:p>
            <a:pPr algn="ctr"/>
            <a:r>
              <a:rPr lang="en-US" sz="1200" dirty="0"/>
              <a:t>m</a:t>
            </a:r>
            <a:r>
              <a:rPr lang="en-US" sz="1200" dirty="0" smtClean="0"/>
              <a:t>ore goals by GER</a:t>
            </a:r>
            <a:endParaRPr lang="en-US" sz="1200" dirty="0"/>
          </a:p>
        </p:txBody>
      </p:sp>
      <p:sp>
        <p:nvSpPr>
          <p:cNvPr id="8" name="TextBox 7"/>
          <p:cNvSpPr txBox="1"/>
          <p:nvPr/>
        </p:nvSpPr>
        <p:spPr>
          <a:xfrm>
            <a:off x="3568390" y="4592458"/>
            <a:ext cx="872620" cy="276999"/>
          </a:xfrm>
          <a:prstGeom prst="rect">
            <a:avLst/>
          </a:prstGeom>
          <a:noFill/>
        </p:spPr>
        <p:txBody>
          <a:bodyPr wrap="square" rtlCol="0">
            <a:spAutoFit/>
          </a:bodyPr>
          <a:lstStyle/>
          <a:p>
            <a:r>
              <a:rPr lang="en-US" sz="1200" dirty="0" smtClean="0"/>
              <a:t>Halftime</a:t>
            </a:r>
            <a:endParaRPr lang="en-US" sz="1200" dirty="0"/>
          </a:p>
        </p:txBody>
      </p:sp>
      <p:sp>
        <p:nvSpPr>
          <p:cNvPr id="9" name="TextBox 8"/>
          <p:cNvSpPr txBox="1"/>
          <p:nvPr/>
        </p:nvSpPr>
        <p:spPr>
          <a:xfrm>
            <a:off x="5531784" y="3197722"/>
            <a:ext cx="903784" cy="646331"/>
          </a:xfrm>
          <a:prstGeom prst="rect">
            <a:avLst/>
          </a:prstGeom>
          <a:noFill/>
        </p:spPr>
        <p:txBody>
          <a:bodyPr wrap="square" rtlCol="0">
            <a:spAutoFit/>
          </a:bodyPr>
          <a:lstStyle/>
          <a:p>
            <a:pPr algn="ctr"/>
            <a:r>
              <a:rPr lang="en-US" sz="1200" dirty="0"/>
              <a:t>m</a:t>
            </a:r>
            <a:r>
              <a:rPr lang="en-US" sz="1200" dirty="0" smtClean="0"/>
              <a:t>ore goals by GER</a:t>
            </a:r>
            <a:endParaRPr lang="en-US" sz="1200" dirty="0"/>
          </a:p>
        </p:txBody>
      </p:sp>
      <p:sp>
        <p:nvSpPr>
          <p:cNvPr id="10" name="TextBox 9"/>
          <p:cNvSpPr txBox="1"/>
          <p:nvPr/>
        </p:nvSpPr>
        <p:spPr>
          <a:xfrm>
            <a:off x="6506630" y="3306217"/>
            <a:ext cx="872620" cy="276999"/>
          </a:xfrm>
          <a:prstGeom prst="rect">
            <a:avLst/>
          </a:prstGeom>
          <a:noFill/>
        </p:spPr>
        <p:txBody>
          <a:bodyPr wrap="square" rtlCol="0">
            <a:spAutoFit/>
          </a:bodyPr>
          <a:lstStyle/>
          <a:p>
            <a:r>
              <a:rPr lang="en-US" sz="1200" dirty="0" smtClean="0"/>
              <a:t>BRA goal</a:t>
            </a:r>
            <a:endParaRPr lang="en-US" sz="1200" dirty="0"/>
          </a:p>
        </p:txBody>
      </p:sp>
      <p:sp>
        <p:nvSpPr>
          <p:cNvPr id="11" name="TextBox 10"/>
          <p:cNvSpPr txBox="1"/>
          <p:nvPr/>
        </p:nvSpPr>
        <p:spPr>
          <a:xfrm>
            <a:off x="65481" y="6259610"/>
            <a:ext cx="9144000" cy="461665"/>
          </a:xfrm>
          <a:prstGeom prst="rect">
            <a:avLst/>
          </a:prstGeom>
          <a:noFill/>
        </p:spPr>
        <p:txBody>
          <a:bodyPr wrap="square" rtlCol="0">
            <a:spAutoFit/>
          </a:bodyPr>
          <a:lstStyle/>
          <a:p>
            <a:pPr algn="ctr"/>
            <a:r>
              <a:rPr lang="en-US" sz="2400" dirty="0" smtClean="0"/>
              <a:t>Final game score: 1–7</a:t>
            </a:r>
            <a:endParaRPr lang="en-US" sz="2400" dirty="0"/>
          </a:p>
        </p:txBody>
      </p:sp>
      <p:sp>
        <p:nvSpPr>
          <p:cNvPr id="12" name="Slide Number Placeholder 11"/>
          <p:cNvSpPr>
            <a:spLocks noGrp="1"/>
          </p:cNvSpPr>
          <p:nvPr>
            <p:ph type="sldNum" sz="quarter" idx="12"/>
          </p:nvPr>
        </p:nvSpPr>
        <p:spPr/>
        <p:txBody>
          <a:bodyPr/>
          <a:lstStyle/>
          <a:p>
            <a:fld id="{9F2F5E10-5301-4EE6-90D2-A6C4A3F62BED}" type="slidenum">
              <a:rPr lang="en-US" smtClean="0"/>
              <a:t>63</a:t>
            </a:fld>
            <a:endParaRPr lang="en-US"/>
          </a:p>
        </p:txBody>
      </p:sp>
    </p:spTree>
    <p:extLst>
      <p:ext uri="{BB962C8B-B14F-4D97-AF65-F5344CB8AC3E}">
        <p14:creationId xmlns:p14="http://schemas.microsoft.com/office/powerpoint/2010/main" val="22404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outhernfriedscience.com/wp-content/uploads/2011/12/logo_twitter_withbird_1000_allblu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93917" y="3965726"/>
            <a:ext cx="2354580" cy="4379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296772" y="2754235"/>
            <a:ext cx="7852410" cy="83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FontTx/>
              <a:buNone/>
            </a:pPr>
            <a:r>
              <a:rPr lang="en-US" sz="2000" b="1" dirty="0" smtClean="0">
                <a:solidFill>
                  <a:schemeClr val="tx1"/>
                </a:solidFill>
                <a:latin typeface="+mj-lt"/>
              </a:rPr>
              <a:t>Prediction from Sports economics: games that are “blowouts” will be more boring and therefore less attended </a:t>
            </a:r>
          </a:p>
        </p:txBody>
      </p:sp>
      <p:sp>
        <p:nvSpPr>
          <p:cNvPr id="9" name="Title 1"/>
          <p:cNvSpPr txBox="1">
            <a:spLocks/>
          </p:cNvSpPr>
          <p:nvPr/>
        </p:nvSpPr>
        <p:spPr>
          <a:xfrm>
            <a:off x="0" y="345141"/>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t>Collecting Twitter Data</a:t>
            </a:r>
          </a:p>
        </p:txBody>
      </p:sp>
      <p:sp>
        <p:nvSpPr>
          <p:cNvPr id="5" name="&quot;No&quot; Symbol 4"/>
          <p:cNvSpPr/>
          <p:nvPr/>
        </p:nvSpPr>
        <p:spPr>
          <a:xfrm>
            <a:off x="3921751" y="2599221"/>
            <a:ext cx="1117485" cy="989542"/>
          </a:xfrm>
          <a:prstGeom prst="noSmoking">
            <a:avLst>
              <a:gd name="adj" fmla="val 6703"/>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Slide Number Placeholder 1"/>
          <p:cNvSpPr>
            <a:spLocks noGrp="1"/>
          </p:cNvSpPr>
          <p:nvPr>
            <p:ph type="sldNum" sz="quarter" idx="12"/>
          </p:nvPr>
        </p:nvSpPr>
        <p:spPr/>
        <p:txBody>
          <a:bodyPr/>
          <a:lstStyle/>
          <a:p>
            <a:fld id="{9F2F5E10-5301-4EE6-90D2-A6C4A3F62BED}" type="slidenum">
              <a:rPr lang="en-US" smtClean="0"/>
              <a:t>64</a:t>
            </a:fld>
            <a:endParaRPr lang="en-US"/>
          </a:p>
        </p:txBody>
      </p:sp>
    </p:spTree>
    <p:extLst>
      <p:ext uri="{BB962C8B-B14F-4D97-AF65-F5344CB8AC3E}">
        <p14:creationId xmlns:p14="http://schemas.microsoft.com/office/powerpoint/2010/main" val="310756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Topics</a:t>
            </a:r>
            <a:endParaRPr lang="en-US" dirty="0"/>
          </a:p>
        </p:txBody>
      </p:sp>
      <p:sp>
        <p:nvSpPr>
          <p:cNvPr id="3" name="Content Placeholder 2"/>
          <p:cNvSpPr>
            <a:spLocks noGrp="1"/>
          </p:cNvSpPr>
          <p:nvPr>
            <p:ph idx="1"/>
          </p:nvPr>
        </p:nvSpPr>
        <p:spPr>
          <a:xfrm>
            <a:off x="320842" y="2161875"/>
            <a:ext cx="8365957" cy="4623131"/>
          </a:xfrm>
          <a:solidFill>
            <a:schemeClr val="bg1"/>
          </a:solidFill>
          <a:ln>
            <a:solidFill>
              <a:srgbClr val="0000FF"/>
            </a:solidFill>
          </a:ln>
        </p:spPr>
        <p:txBody>
          <a:bodyPr>
            <a:noAutofit/>
          </a:bodyPr>
          <a:lstStyle/>
          <a:p>
            <a:pPr marL="514350" indent="-514350">
              <a:buFont typeface="+mj-lt"/>
              <a:buAutoNum type="arabicPeriod"/>
            </a:pPr>
            <a:r>
              <a:rPr lang="en-US" sz="2800" dirty="0" smtClean="0"/>
              <a:t>Consuming </a:t>
            </a:r>
            <a:r>
              <a:rPr lang="en-US" sz="2800" dirty="0"/>
              <a:t>statistical </a:t>
            </a:r>
            <a:r>
              <a:rPr lang="en-US" sz="2800" dirty="0" smtClean="0"/>
              <a:t>results</a:t>
            </a:r>
          </a:p>
          <a:p>
            <a:pPr marL="514350" indent="-514350">
              <a:buFont typeface="+mj-lt"/>
              <a:buAutoNum type="arabicPeriod"/>
            </a:pPr>
            <a:r>
              <a:rPr lang="en-US" sz="2800" dirty="0"/>
              <a:t>Ensuring internal </a:t>
            </a:r>
            <a:r>
              <a:rPr lang="en-US" sz="2800" dirty="0" smtClean="0"/>
              <a:t>validity</a:t>
            </a:r>
          </a:p>
          <a:p>
            <a:pPr marL="514350" indent="-514350">
              <a:buFont typeface="+mj-lt"/>
              <a:buAutoNum type="arabicPeriod"/>
            </a:pPr>
            <a:r>
              <a:rPr lang="en-US" sz="2800" dirty="0" smtClean="0"/>
              <a:t>Data lifecycle</a:t>
            </a:r>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65</a:t>
            </a:fld>
            <a:endParaRPr lang="en-US"/>
          </a:p>
        </p:txBody>
      </p:sp>
    </p:spTree>
    <p:extLst>
      <p:ext uri="{BB962C8B-B14F-4D97-AF65-F5344CB8AC3E}">
        <p14:creationId xmlns:p14="http://schemas.microsoft.com/office/powerpoint/2010/main" val="1805898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3350" y="2236694"/>
            <a:ext cx="6724650" cy="1362075"/>
          </a:xfrm>
        </p:spPr>
        <p:txBody>
          <a:bodyPr/>
          <a:lstStyle/>
          <a:p>
            <a:r>
              <a:rPr lang="en-US" dirty="0" smtClean="0"/>
              <a:t>Ensuring internal validity</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7</a:t>
            </a:fld>
            <a:endParaRPr lang="en-US"/>
          </a:p>
        </p:txBody>
      </p:sp>
    </p:spTree>
    <p:extLst>
      <p:ext uri="{BB962C8B-B14F-4D97-AF65-F5344CB8AC3E}">
        <p14:creationId xmlns:p14="http://schemas.microsoft.com/office/powerpoint/2010/main" val="3409618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76200" y="274638"/>
            <a:ext cx="9448800" cy="1143000"/>
          </a:xfrm>
        </p:spPr>
        <p:txBody>
          <a:bodyPr/>
          <a:lstStyle/>
          <a:p>
            <a:r>
              <a:rPr lang="en-US" altLang="en-US" dirty="0" smtClean="0"/>
              <a:t>Ensuring internal validity</a:t>
            </a:r>
          </a:p>
        </p:txBody>
      </p:sp>
      <p:sp>
        <p:nvSpPr>
          <p:cNvPr id="305155" name="Rectangle 3"/>
          <p:cNvSpPr>
            <a:spLocks noGrp="1" noChangeArrowheads="1"/>
          </p:cNvSpPr>
          <p:nvPr>
            <p:ph type="body" sz="half" idx="1"/>
          </p:nvPr>
        </p:nvSpPr>
        <p:spPr>
          <a:xfrm>
            <a:off x="506413" y="2193925"/>
            <a:ext cx="8839200" cy="5867400"/>
          </a:xfrm>
        </p:spPr>
        <p:txBody>
          <a:bodyPr/>
          <a:lstStyle/>
          <a:p>
            <a:r>
              <a:rPr lang="en-US" altLang="en-US" dirty="0" smtClean="0">
                <a:solidFill>
                  <a:srgbClr val="FF0000"/>
                </a:solidFill>
              </a:rPr>
              <a:t>Internal validity</a:t>
            </a:r>
            <a:r>
              <a:rPr lang="en-US" altLang="en-US" dirty="0" smtClean="0"/>
              <a:t>?</a:t>
            </a:r>
          </a:p>
          <a:p>
            <a:endParaRPr lang="en-US" altLang="en-US" dirty="0" smtClean="0"/>
          </a:p>
          <a:p>
            <a:r>
              <a:rPr lang="en-US" altLang="en-US" b="1" i="1" dirty="0">
                <a:solidFill>
                  <a:srgbClr val="FF0000"/>
                </a:solidFill>
              </a:rPr>
              <a:t>Random assignment </a:t>
            </a:r>
            <a:r>
              <a:rPr lang="en-US" altLang="en-US" b="1" dirty="0"/>
              <a:t>to conditions that </a:t>
            </a:r>
            <a:r>
              <a:rPr lang="en-US" altLang="en-US" b="1" i="1" dirty="0">
                <a:solidFill>
                  <a:srgbClr val="FF0000"/>
                </a:solidFill>
              </a:rPr>
              <a:t>only</a:t>
            </a:r>
            <a:r>
              <a:rPr lang="en-US" altLang="en-US" b="1" dirty="0">
                <a:solidFill>
                  <a:srgbClr val="FF0000"/>
                </a:solidFill>
              </a:rPr>
              <a:t> differ on (thus manipulate) </a:t>
            </a:r>
            <a:r>
              <a:rPr lang="en-US" altLang="en-US" b="1" i="1" dirty="0">
                <a:solidFill>
                  <a:srgbClr val="FF0000"/>
                </a:solidFill>
              </a:rPr>
              <a:t>one </a:t>
            </a:r>
            <a:r>
              <a:rPr lang="en-US" altLang="en-US" b="1" i="1" dirty="0" smtClean="0">
                <a:solidFill>
                  <a:srgbClr val="FF0000"/>
                </a:solidFill>
              </a:rPr>
              <a:t>variable</a:t>
            </a:r>
            <a:endParaRPr lang="en-US" altLang="en-US" b="1" dirty="0" smtClean="0">
              <a:solidFill>
                <a:srgbClr val="FF0000"/>
              </a:solidFill>
            </a:endParaRPr>
          </a:p>
          <a:p>
            <a:pPr lvl="1"/>
            <a:r>
              <a:rPr lang="en-US" altLang="en-US" b="1" dirty="0" smtClean="0">
                <a:solidFill>
                  <a:srgbClr val="FF0000"/>
                </a:solidFill>
              </a:rPr>
              <a:t>Randomly assign</a:t>
            </a:r>
          </a:p>
          <a:p>
            <a:pPr lvl="1"/>
            <a:r>
              <a:rPr lang="en-US" altLang="en-US" b="1" dirty="0" smtClean="0"/>
              <a:t>Remove </a:t>
            </a:r>
            <a:r>
              <a:rPr lang="en-US" altLang="en-US" b="1" dirty="0" smtClean="0">
                <a:solidFill>
                  <a:srgbClr val="FF0000"/>
                </a:solidFill>
              </a:rPr>
              <a:t>confounds</a:t>
            </a:r>
            <a:r>
              <a:rPr lang="en-US" altLang="en-US" b="1" dirty="0" smtClean="0"/>
              <a:t> </a:t>
            </a:r>
            <a:endParaRPr lang="en-US" altLang="en-US" dirty="0" smtClean="0"/>
          </a:p>
          <a:p>
            <a:endParaRPr lang="en-US" altLang="en-US" dirty="0"/>
          </a:p>
          <a:p>
            <a:r>
              <a:rPr lang="en-US" altLang="en-US" dirty="0" smtClean="0"/>
              <a:t>Why do we care?</a:t>
            </a:r>
          </a:p>
        </p:txBody>
      </p:sp>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8</a:t>
            </a:fld>
            <a:endParaRPr lang="en-US"/>
          </a:p>
        </p:txBody>
      </p:sp>
    </p:spTree>
    <p:extLst>
      <p:ext uri="{BB962C8B-B14F-4D97-AF65-F5344CB8AC3E}">
        <p14:creationId xmlns:p14="http://schemas.microsoft.com/office/powerpoint/2010/main" val="12869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1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1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76200" y="274638"/>
            <a:ext cx="9448800" cy="1143000"/>
          </a:xfrm>
        </p:spPr>
        <p:txBody>
          <a:bodyPr/>
          <a:lstStyle/>
          <a:p>
            <a:r>
              <a:rPr lang="en-US" altLang="en-US" smtClean="0"/>
              <a:t>Solutions in experimental research</a:t>
            </a:r>
          </a:p>
        </p:txBody>
      </p:sp>
      <p:sp>
        <p:nvSpPr>
          <p:cNvPr id="305155" name="Rectangle 3"/>
          <p:cNvSpPr>
            <a:spLocks noGrp="1" noChangeArrowheads="1"/>
          </p:cNvSpPr>
          <p:nvPr>
            <p:ph type="body" sz="half" idx="1"/>
          </p:nvPr>
        </p:nvSpPr>
        <p:spPr>
          <a:xfrm>
            <a:off x="506413" y="2193925"/>
            <a:ext cx="8839200" cy="5867400"/>
          </a:xfrm>
        </p:spPr>
        <p:txBody>
          <a:bodyPr/>
          <a:lstStyle/>
          <a:p>
            <a:r>
              <a:rPr lang="en-US" altLang="en-US" dirty="0" smtClean="0"/>
              <a:t>But, are ways to help ensure internal validity</a:t>
            </a:r>
          </a:p>
          <a:p>
            <a:r>
              <a:rPr lang="en-US" altLang="en-US" dirty="0" smtClean="0"/>
              <a:t>1. Control condition similar to experimental</a:t>
            </a:r>
          </a:p>
          <a:p>
            <a:endParaRPr lang="en-US" altLang="en-US" sz="2800" dirty="0" smtClean="0"/>
          </a:p>
          <a:p>
            <a:endParaRPr lang="en-US" altLang="en-US" sz="2800" dirty="0" smtClean="0"/>
          </a:p>
          <a:p>
            <a:endParaRPr lang="en-US" altLang="en-US" sz="1000" dirty="0" smtClean="0"/>
          </a:p>
          <a:p>
            <a:r>
              <a:rPr lang="en-US" altLang="en-US" sz="2800" dirty="0" smtClean="0"/>
              <a:t>The conditions are very much alike, helps to control for some factors (currently alone vs with others, </a:t>
            </a:r>
            <a:r>
              <a:rPr lang="en-US" altLang="en-US" sz="2800" dirty="0" err="1" smtClean="0"/>
              <a:t>etc</a:t>
            </a:r>
            <a:r>
              <a:rPr lang="en-US" altLang="en-US" sz="2800" dirty="0" smtClean="0"/>
              <a:t>)</a:t>
            </a:r>
          </a:p>
          <a:p>
            <a:pPr lvl="1"/>
            <a:r>
              <a:rPr lang="en-US" altLang="en-US" sz="2400" dirty="0" smtClean="0"/>
              <a:t>But still might differ on more than rejection: pain, negativity, mood, anxiety…</a:t>
            </a:r>
          </a:p>
        </p:txBody>
      </p:sp>
      <p:pic>
        <p:nvPicPr>
          <p:cNvPr id="305156" name="Picture 4" descr="AnimatedCyberball"/>
          <p:cNvPicPr>
            <a:picLocks noGrp="1" noChangeAspect="1" noChangeArrowheads="1" noCrop="1"/>
          </p:cNvPicPr>
          <p:nvPr>
            <p:ph sz="quarter" idx="2"/>
          </p:nvPr>
        </p:nvPicPr>
        <p:blipFill>
          <a:blip r:embed="rId2" cstate="email">
            <a:extLst>
              <a:ext uri="{28A0092B-C50C-407E-A947-70E740481C1C}">
                <a14:useLocalDpi xmlns:a14="http://schemas.microsoft.com/office/drawing/2010/main" val="0"/>
              </a:ext>
            </a:extLst>
          </a:blip>
          <a:srcRect/>
          <a:stretch>
            <a:fillRect/>
          </a:stretch>
        </p:blipFill>
        <p:spPr>
          <a:xfrm>
            <a:off x="3886200" y="3495675"/>
            <a:ext cx="3813175" cy="1631950"/>
          </a:xfrm>
          <a:noFill/>
        </p:spPr>
      </p:pic>
      <p:pic>
        <p:nvPicPr>
          <p:cNvPr id="305157" name="Picture 5" descr="j044248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33600" y="3267075"/>
            <a:ext cx="13446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EBF96740-B5C6-45A0-A28E-F52B7D3FDCB4}" type="slidenum">
              <a:rPr lang="en-US" smtClean="0"/>
              <a:pPr>
                <a:defRPr/>
              </a:pPr>
              <a:t>9</a:t>
            </a:fld>
            <a:endParaRPr lang="en-US"/>
          </a:p>
        </p:txBody>
      </p:sp>
    </p:spTree>
    <p:extLst>
      <p:ext uri="{BB962C8B-B14F-4D97-AF65-F5344CB8AC3E}">
        <p14:creationId xmlns:p14="http://schemas.microsoft.com/office/powerpoint/2010/main" val="3555694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1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enesis">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8058</TotalTime>
  <Words>2505</Words>
  <Application>Microsoft Office PowerPoint</Application>
  <PresentationFormat>On-screen Show (4:3)</PresentationFormat>
  <Paragraphs>490</Paragraphs>
  <Slides>65</Slides>
  <Notes>21</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ＭＳ Ｐゴシック</vt:lpstr>
      <vt:lpstr>SimSun</vt:lpstr>
      <vt:lpstr>Arial</vt:lpstr>
      <vt:lpstr>Book Antiqua</vt:lpstr>
      <vt:lpstr>Calibri</vt:lpstr>
      <vt:lpstr>Calisto MT</vt:lpstr>
      <vt:lpstr>Chalkboard</vt:lpstr>
      <vt:lpstr>Helvetica</vt:lpstr>
      <vt:lpstr>Tahoma</vt:lpstr>
      <vt:lpstr>Wingdings</vt:lpstr>
      <vt:lpstr>Genesis</vt:lpstr>
      <vt:lpstr>Chart</vt:lpstr>
      <vt:lpstr> </vt:lpstr>
      <vt:lpstr>Today’s Topics</vt:lpstr>
      <vt:lpstr>Consuming statistical results</vt:lpstr>
      <vt:lpstr>Tips for Consuming Statistics</vt:lpstr>
      <vt:lpstr>PowerPoint Presentation</vt:lpstr>
      <vt:lpstr>Tips for Consuming Statistics</vt:lpstr>
      <vt:lpstr>Ensuring internal validity</vt:lpstr>
      <vt:lpstr>Ensuring internal validity</vt:lpstr>
      <vt:lpstr>Solutions in experimental research</vt:lpstr>
      <vt:lpstr>Solutions in experimental research</vt:lpstr>
      <vt:lpstr>Solutions in experimental research</vt:lpstr>
      <vt:lpstr>Solutions in experimental research</vt:lpstr>
      <vt:lpstr>Solutions in experimental research</vt:lpstr>
      <vt:lpstr>Solutions in experimental research</vt:lpstr>
      <vt:lpstr>Solutions in experimental research</vt:lpstr>
      <vt:lpstr>Mediation</vt:lpstr>
      <vt:lpstr>PowerPoint Presentation</vt:lpstr>
      <vt:lpstr>Moderation</vt:lpstr>
      <vt:lpstr>Validity vs. Reliability</vt:lpstr>
      <vt:lpstr>Reliability</vt:lpstr>
      <vt:lpstr>Data lifecycle</vt:lpstr>
      <vt:lpstr>PowerPoint Presentation</vt:lpstr>
      <vt:lpstr>Business Analytics</vt:lpstr>
      <vt:lpstr>The Cost of 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Pre-processing Steps</vt:lpstr>
      <vt:lpstr>PowerPoint Presentation</vt:lpstr>
      <vt:lpstr>PowerPoint Presentation</vt:lpstr>
      <vt:lpstr>PowerPoint Presentation</vt:lpstr>
      <vt:lpstr>PowerPoint Presentation</vt:lpstr>
      <vt:lpstr>Example of life cycle</vt:lpstr>
      <vt:lpstr>PowerPoint Presentation</vt:lpstr>
      <vt:lpstr>PowerPoint Presentation</vt:lpstr>
      <vt:lpstr>Example </vt:lpstr>
      <vt:lpstr>Example </vt:lpstr>
      <vt:lpstr>Example </vt:lpstr>
      <vt:lpstr>Example </vt:lpstr>
      <vt:lpstr>Possible Pre-processing Steps</vt:lpstr>
      <vt:lpstr>Example </vt:lpstr>
      <vt:lpstr>Example </vt:lpstr>
      <vt:lpstr>Example </vt:lpstr>
      <vt:lpstr>Example </vt:lpstr>
      <vt:lpstr>PowerPoint Presentation</vt:lpstr>
      <vt:lpstr>PowerPoint Presentation</vt:lpstr>
      <vt:lpstr>PowerPoint Presentation</vt:lpstr>
      <vt:lpstr>PowerPoint Presentation</vt:lpstr>
      <vt:lpstr>PowerPoint Presentation</vt:lpstr>
      <vt:lpstr>PowerPoint Presentation</vt:lpstr>
      <vt:lpstr>#RUS vs #KOR Tweets</vt:lpstr>
      <vt:lpstr>PowerPoint Presentation</vt:lpstr>
      <vt:lpstr>PowerPoint Presentation</vt:lpstr>
      <vt:lpstr>#RUS vs #KOR Tweets</vt:lpstr>
      <vt:lpstr>#BRA vs #GER Tweets</vt:lpstr>
      <vt:lpstr>PowerPoint Presentation</vt:lpstr>
      <vt:lpstr>Today’s 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Yolanda Gil</dc:creator>
  <cp:lastModifiedBy>Gale Lucas</cp:lastModifiedBy>
  <cp:revision>423</cp:revision>
  <cp:lastPrinted>2016-11-11T14:52:43Z</cp:lastPrinted>
  <dcterms:created xsi:type="dcterms:W3CDTF">2015-06-10T16:51:26Z</dcterms:created>
  <dcterms:modified xsi:type="dcterms:W3CDTF">2023-10-06T18:25:28Z</dcterms:modified>
</cp:coreProperties>
</file>